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7" r:id="rId3"/>
    <p:sldId id="298" r:id="rId4"/>
    <p:sldId id="299" r:id="rId5"/>
    <p:sldId id="300" r:id="rId6"/>
    <p:sldId id="301" r:id="rId7"/>
    <p:sldId id="302" r:id="rId8"/>
    <p:sldId id="303" r:id="rId9"/>
    <p:sldId id="304" r:id="rId10"/>
    <p:sldId id="305" r:id="rId11"/>
    <p:sldId id="273" r:id="rId12"/>
    <p:sldId id="271" r:id="rId13"/>
    <p:sldId id="275" r:id="rId14"/>
    <p:sldId id="276" r:id="rId15"/>
    <p:sldId id="280" r:id="rId16"/>
    <p:sldId id="277" r:id="rId17"/>
    <p:sldId id="281" r:id="rId18"/>
    <p:sldId id="278" r:id="rId19"/>
    <p:sldId id="279" r:id="rId20"/>
    <p:sldId id="306" r:id="rId21"/>
    <p:sldId id="307" r:id="rId22"/>
    <p:sldId id="268" r:id="rId23"/>
    <p:sldId id="295" r:id="rId24"/>
    <p:sldId id="294" r:id="rId25"/>
    <p:sldId id="292" r:id="rId26"/>
    <p:sldId id="287" r:id="rId27"/>
    <p:sldId id="308" r:id="rId28"/>
    <p:sldId id="311" r:id="rId29"/>
    <p:sldId id="310" r:id="rId30"/>
    <p:sldId id="312" r:id="rId31"/>
    <p:sldId id="313" r:id="rId32"/>
    <p:sldId id="264" r:id="rId33"/>
    <p:sldId id="265" r:id="rId34"/>
    <p:sldId id="309" r:id="rId35"/>
    <p:sldId id="314" r:id="rId36"/>
    <p:sldId id="315" r:id="rId37"/>
    <p:sldId id="317" r:id="rId38"/>
    <p:sldId id="28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57" autoAdjust="0"/>
    <p:restoredTop sz="94660"/>
  </p:normalViewPr>
  <p:slideViewPr>
    <p:cSldViewPr snapToGrid="0">
      <p:cViewPr varScale="1">
        <p:scale>
          <a:sx n="97" d="100"/>
          <a:sy n="97" d="100"/>
        </p:scale>
        <p:origin x="23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D7BB9-3277-0C44-922F-7E9C5A20A50E}" type="datetimeFigureOut">
              <a:rPr lang="en-US" smtClean="0"/>
              <a:t>9/8/17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CAC85-5124-A54D-8103-9799CD02782F}" type="slidenum">
              <a:rPr lang="en-US" smtClean="0"/>
              <a:t>‹#›</a:t>
            </a:fld>
            <a:endParaRPr lang="en-US"/>
          </a:p>
        </p:txBody>
      </p:sp>
    </p:spTree>
    <p:extLst>
      <p:ext uri="{BB962C8B-B14F-4D97-AF65-F5344CB8AC3E}">
        <p14:creationId xmlns:p14="http://schemas.microsoft.com/office/powerpoint/2010/main" val="693319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9/8/17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9/8/17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9/8/17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EXT_C">
    <p:spTree>
      <p:nvGrpSpPr>
        <p:cNvPr id="1" name=""/>
        <p:cNvGrpSpPr/>
        <p:nvPr/>
      </p:nvGrpSpPr>
      <p:grpSpPr>
        <a:xfrm>
          <a:off x="0" y="0"/>
          <a:ext cx="0" cy="0"/>
          <a:chOff x="0" y="0"/>
          <a:chExt cx="0" cy="0"/>
        </a:xfrm>
      </p:grpSpPr>
      <p:pic>
        <p:nvPicPr>
          <p:cNvPr id="6" name="Picture 5"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430934" y="1"/>
            <a:ext cx="1761065" cy="1919644"/>
          </a:xfrm>
          <a:prstGeom prst="rect">
            <a:avLst/>
          </a:prstGeom>
        </p:spPr>
      </p:pic>
      <p:sp>
        <p:nvSpPr>
          <p:cNvPr id="9" name="TextBox 8"/>
          <p:cNvSpPr txBox="1"/>
          <p:nvPr userDrawn="1"/>
        </p:nvSpPr>
        <p:spPr>
          <a:xfrm>
            <a:off x="11492089" y="6452619"/>
            <a:ext cx="581480" cy="266676"/>
          </a:xfrm>
          <a:prstGeom prst="rect">
            <a:avLst/>
          </a:prstGeom>
          <a:noFill/>
        </p:spPr>
        <p:txBody>
          <a:bodyPr wrap="square" rtlCol="0">
            <a:spAutoFit/>
          </a:bodyPr>
          <a:lstStyle/>
          <a:p>
            <a:pPr algn="r"/>
            <a:fld id="{E8FE2E68-F185-5D47-B25F-652B0924F704}" type="slidenum">
              <a:rPr lang="en-US" sz="1133" smtClean="0">
                <a:solidFill>
                  <a:schemeClr val="tx2">
                    <a:lumMod val="60000"/>
                    <a:lumOff val="40000"/>
                  </a:schemeClr>
                </a:solidFill>
              </a:rPr>
              <a:pPr algn="r"/>
              <a:t>‹#›</a:t>
            </a:fld>
            <a:endParaRPr lang="en-US" sz="1133">
              <a:solidFill>
                <a:schemeClr val="tx2">
                  <a:lumMod val="60000"/>
                  <a:lumOff val="40000"/>
                </a:schemeClr>
              </a:solidFill>
            </a:endParaRPr>
          </a:p>
        </p:txBody>
      </p:sp>
      <p:pic>
        <p:nvPicPr>
          <p:cNvPr id="5" name="Picture 4"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2223" y="6528139"/>
            <a:ext cx="614133" cy="198160"/>
          </a:xfrm>
          <a:prstGeom prst="rect">
            <a:avLst/>
          </a:prstGeom>
        </p:spPr>
      </p:pic>
      <p:sp>
        <p:nvSpPr>
          <p:cNvPr id="8" name="Title 1"/>
          <p:cNvSpPr>
            <a:spLocks noGrp="1"/>
          </p:cNvSpPr>
          <p:nvPr>
            <p:ph type="title" hasCustomPrompt="1"/>
          </p:nvPr>
        </p:nvSpPr>
        <p:spPr>
          <a:xfrm>
            <a:off x="0" y="442043"/>
            <a:ext cx="12192000" cy="459549"/>
          </a:xfrm>
          <a:prstGeom prst="rect">
            <a:avLst/>
          </a:prstGeom>
        </p:spPr>
        <p:txBody>
          <a:bodyPr lIns="0" tIns="0" rIns="0" bIns="0" anchor="t" anchorCtr="0">
            <a:spAutoFit/>
          </a:bodyPr>
          <a:lstStyle>
            <a:lvl1pPr>
              <a:defRPr sz="3733" b="0">
                <a:solidFill>
                  <a:srgbClr val="565656"/>
                </a:solidFill>
              </a:defRPr>
            </a:lvl1pPr>
          </a:lstStyle>
          <a:p>
            <a:r>
              <a:rPr lang="en-US"/>
              <a:t>Main headline here</a:t>
            </a:r>
          </a:p>
        </p:txBody>
      </p:sp>
      <p:sp>
        <p:nvSpPr>
          <p:cNvPr id="7" name="Text Placeholder 4"/>
          <p:cNvSpPr>
            <a:spLocks noGrp="1"/>
          </p:cNvSpPr>
          <p:nvPr>
            <p:ph type="body" sz="quarter" idx="11" hasCustomPrompt="1"/>
          </p:nvPr>
        </p:nvSpPr>
        <p:spPr>
          <a:xfrm>
            <a:off x="1017600" y="1660800"/>
            <a:ext cx="10281601" cy="2769989"/>
          </a:xfrm>
          <a:prstGeom prst="rect">
            <a:avLst/>
          </a:prstGeom>
        </p:spPr>
        <p:txBody>
          <a:bodyPr wrap="square" lIns="0" tIns="0" rIns="0" bIns="0">
            <a:spAutoFit/>
          </a:bodyPr>
          <a:lstStyle>
            <a:lvl1pPr marL="243834" indent="-243834">
              <a:lnSpc>
                <a:spcPct val="110000"/>
              </a:lnSpc>
              <a:buClr>
                <a:schemeClr val="accent1"/>
              </a:buClr>
              <a:buFont typeface="Arial" panose="020B0604020202020204" pitchFamily="34" charset="0"/>
              <a:buChar char="•"/>
              <a:defRPr sz="2400" b="0" baseline="0">
                <a:solidFill>
                  <a:schemeClr val="tx2"/>
                </a:solidFill>
              </a:defRPr>
            </a:lvl1pPr>
            <a:lvl2pPr marL="243834" indent="-243834">
              <a:buClr>
                <a:schemeClr val="accent1"/>
              </a:buClr>
              <a:buFont typeface="Arial" panose="020B0604020202020204" pitchFamily="34" charset="0"/>
              <a:buChar char="•"/>
              <a:defRPr sz="2400" b="0">
                <a:solidFill>
                  <a:schemeClr val="tx2"/>
                </a:solidFill>
              </a:defRPr>
            </a:lvl2pPr>
            <a:lvl3pPr marL="609585" indent="-243834">
              <a:buClr>
                <a:schemeClr val="accent1"/>
              </a:buClr>
              <a:buSzPct val="80000"/>
              <a:buFont typeface="Arial" panose="020B0604020202020204" pitchFamily="34" charset="0"/>
              <a:buChar char="─"/>
              <a:defRPr sz="2133" b="0" baseline="0">
                <a:solidFill>
                  <a:schemeClr val="tx2"/>
                </a:solidFill>
              </a:defRPr>
            </a:lvl3pPr>
            <a:lvl4pPr marL="853419" marR="0" indent="-243834" algn="l" defTabSz="609585"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867" b="0" baseline="0">
                <a:solidFill>
                  <a:schemeClr val="tx2"/>
                </a:solidFill>
              </a:defRPr>
            </a:lvl4pPr>
            <a:lvl5pPr marL="2438339" indent="0">
              <a:buNone/>
              <a:defRPr sz="2667" b="1">
                <a:solidFill>
                  <a:srgbClr val="8C8C8C"/>
                </a:solidFill>
              </a:defRPr>
            </a:lvl5pPr>
          </a:lstStyle>
          <a:p>
            <a:pPr lvl="0"/>
            <a:r>
              <a:rPr lang="en-US"/>
              <a:t>Title for bulleted list</a:t>
            </a:r>
          </a:p>
          <a:p>
            <a:pPr lvl="1"/>
            <a:r>
              <a:rPr lang="en-US"/>
              <a:t>Bullet #1 replace text and insert your own here</a:t>
            </a:r>
          </a:p>
          <a:p>
            <a:pPr lvl="1"/>
            <a:r>
              <a:rPr lang="en-US"/>
              <a:t>Bullet #2 replace text and insert your own here and insert your own </a:t>
            </a:r>
          </a:p>
          <a:p>
            <a:pPr lvl="2"/>
            <a:r>
              <a:rPr lang="en-US"/>
              <a:t>Sub bullet #1 style insert your own text here</a:t>
            </a:r>
          </a:p>
          <a:p>
            <a:pPr lvl="2"/>
            <a:r>
              <a:rPr lang="en-US"/>
              <a:t>Sub bullet #2 style insert your own text here insert your own text here</a:t>
            </a:r>
          </a:p>
          <a:p>
            <a:pPr lvl="3"/>
            <a:r>
              <a:rPr lang="en-US"/>
              <a:t>List bullet #1 style insert your own text here insert your own text here</a:t>
            </a:r>
          </a:p>
          <a:p>
            <a:pPr lvl="3"/>
            <a:r>
              <a:rPr lang="en-US"/>
              <a:t>List bullet #2 style insert your own text here</a:t>
            </a:r>
          </a:p>
        </p:txBody>
      </p:sp>
    </p:spTree>
    <p:extLst>
      <p:ext uri="{BB962C8B-B14F-4D97-AF65-F5344CB8AC3E}">
        <p14:creationId xmlns:p14="http://schemas.microsoft.com/office/powerpoint/2010/main" val="1191746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9/8/17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9/8/17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9/8/17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9/8/17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9/8/17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9/8/17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9/8/17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9/8/17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9/8/17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 id="2147483661"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45463"/>
          </a:xfrm>
        </p:spPr>
        <p:txBody>
          <a:bodyPr>
            <a:normAutofit/>
          </a:bodyPr>
          <a:lstStyle/>
          <a:p>
            <a:r>
              <a:rPr lang="en-CA" dirty="0" smtClean="0"/>
              <a:t>Agile, Continuous Delivery and DevOps ON Qlik Sense Cloud</a:t>
            </a:r>
            <a:endParaRPr lang="en-CA" dirty="0"/>
          </a:p>
        </p:txBody>
      </p:sp>
      <p:sp>
        <p:nvSpPr>
          <p:cNvPr id="3" name="Subtitle 2"/>
          <p:cNvSpPr>
            <a:spLocks noGrp="1"/>
          </p:cNvSpPr>
          <p:nvPr>
            <p:ph type="subTitle" idx="1"/>
          </p:nvPr>
        </p:nvSpPr>
        <p:spPr/>
        <p:txBody>
          <a:bodyPr/>
          <a:lstStyle/>
          <a:p>
            <a:r>
              <a:rPr lang="en-CA" dirty="0" smtClean="0"/>
              <a:t>Jim Reed</a:t>
            </a:r>
          </a:p>
          <a:p>
            <a:r>
              <a:rPr lang="en-CA" dirty="0" smtClean="0"/>
              <a:t>Software Development Manager</a:t>
            </a:r>
          </a:p>
          <a:p>
            <a:r>
              <a:rPr lang="en-CA" dirty="0" smtClean="0"/>
              <a:t>Qlik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 y="-430306"/>
            <a:ext cx="12192000" cy="56914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729" y="386535"/>
            <a:ext cx="7575505" cy="4057777"/>
          </a:xfrm>
          <a:prstGeom prst="rect">
            <a:avLst/>
          </a:prstGeom>
        </p:spPr>
      </p:pic>
    </p:spTree>
    <p:extLst>
      <p:ext uri="{BB962C8B-B14F-4D97-AF65-F5344CB8AC3E}">
        <p14:creationId xmlns:p14="http://schemas.microsoft.com/office/powerpoint/2010/main" val="1848437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retrospective</a:t>
            </a:r>
            <a:endParaRPr lang="en-US" dirty="0"/>
          </a:p>
        </p:txBody>
      </p:sp>
      <p:sp>
        <p:nvSpPr>
          <p:cNvPr id="3" name="Content Placeholder 2"/>
          <p:cNvSpPr>
            <a:spLocks noGrp="1"/>
          </p:cNvSpPr>
          <p:nvPr>
            <p:ph idx="1"/>
          </p:nvPr>
        </p:nvSpPr>
        <p:spPr>
          <a:xfrm>
            <a:off x="1024128" y="2286000"/>
            <a:ext cx="4704319" cy="4023360"/>
          </a:xfrm>
        </p:spPr>
        <p:txBody>
          <a:bodyPr/>
          <a:lstStyle/>
          <a:p>
            <a:r>
              <a:rPr lang="en-US" dirty="0" smtClean="0"/>
              <a:t>What went well?</a:t>
            </a:r>
          </a:p>
          <a:p>
            <a:r>
              <a:rPr lang="en-US" dirty="0" smtClean="0"/>
              <a:t>What could have been better?</a:t>
            </a:r>
          </a:p>
          <a:p>
            <a:r>
              <a:rPr lang="en-US" dirty="0" smtClean="0"/>
              <a:t>What experiments do we want to try next sprint?</a:t>
            </a:r>
            <a:endParaRPr lang="en-US" dirty="0"/>
          </a:p>
        </p:txBody>
      </p:sp>
      <p:pic>
        <p:nvPicPr>
          <p:cNvPr id="4" name="Picture 3"/>
          <p:cNvPicPr>
            <a:picLocks noChangeAspect="1"/>
          </p:cNvPicPr>
          <p:nvPr/>
        </p:nvPicPr>
        <p:blipFill>
          <a:blip r:embed="rId2"/>
          <a:stretch>
            <a:fillRect/>
          </a:stretch>
        </p:blipFill>
        <p:spPr>
          <a:xfrm>
            <a:off x="6354505" y="1737360"/>
            <a:ext cx="5205413" cy="4572000"/>
          </a:xfrm>
          <a:prstGeom prst="rect">
            <a:avLst/>
          </a:prstGeom>
        </p:spPr>
      </p:pic>
    </p:spTree>
    <p:extLst>
      <p:ext uri="{BB962C8B-B14F-4D97-AF65-F5344CB8AC3E}">
        <p14:creationId xmlns:p14="http://schemas.microsoft.com/office/powerpoint/2010/main" val="1071038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Continuous </a:t>
            </a:r>
            <a:r>
              <a:rPr lang="en-CA" dirty="0" smtClean="0"/>
              <a:t>delivery</a:t>
            </a:r>
            <a:endParaRPr lang="en-CA" dirty="0"/>
          </a:p>
        </p:txBody>
      </p:sp>
      <p:sp>
        <p:nvSpPr>
          <p:cNvPr id="3" name="Content Placeholder 2"/>
          <p:cNvSpPr>
            <a:spLocks noGrp="1"/>
          </p:cNvSpPr>
          <p:nvPr>
            <p:ph idx="1"/>
          </p:nvPr>
        </p:nvSpPr>
        <p:spPr>
          <a:xfrm>
            <a:off x="1024128" y="2286000"/>
            <a:ext cx="4510397" cy="4023360"/>
          </a:xfrm>
        </p:spPr>
        <p:txBody>
          <a:bodyPr/>
          <a:lstStyle/>
          <a:p>
            <a:r>
              <a:rPr lang="en-CA" dirty="0"/>
              <a:t>When a developer checks a change into master it </a:t>
            </a:r>
            <a:r>
              <a:rPr lang="en-CA" dirty="0" smtClean="0"/>
              <a:t>can make </a:t>
            </a:r>
            <a:r>
              <a:rPr lang="en-CA" dirty="0"/>
              <a:t>it to prod later that day</a:t>
            </a:r>
            <a:r>
              <a:rPr lang="en-CA" dirty="0" smtClean="0"/>
              <a:t>.</a:t>
            </a:r>
            <a:endParaRPr lang="en-CA" dirty="0"/>
          </a:p>
          <a:p>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519" y="4297680"/>
            <a:ext cx="1278965" cy="13686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892" y="4297680"/>
            <a:ext cx="3645333" cy="9087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973" y="3461366"/>
            <a:ext cx="4392607" cy="2501153"/>
          </a:xfrm>
          <a:prstGeom prst="rect">
            <a:avLst/>
          </a:prstGeom>
        </p:spPr>
      </p:pic>
    </p:spTree>
    <p:extLst>
      <p:ext uri="{BB962C8B-B14F-4D97-AF65-F5344CB8AC3E}">
        <p14:creationId xmlns:p14="http://schemas.microsoft.com/office/powerpoint/2010/main" val="1055181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Continuous Delivery Pipeline</a:t>
            </a:r>
            <a:endParaRPr lang="en-CA" dirty="0"/>
          </a:p>
        </p:txBody>
      </p:sp>
      <p:sp>
        <p:nvSpPr>
          <p:cNvPr id="3" name="Content Placeholder 2"/>
          <p:cNvSpPr>
            <a:spLocks noGrp="1"/>
          </p:cNvSpPr>
          <p:nvPr>
            <p:ph idx="1"/>
          </p:nvPr>
        </p:nvSpPr>
        <p:spPr>
          <a:xfrm>
            <a:off x="1024128" y="2391147"/>
            <a:ext cx="2970357" cy="3918213"/>
          </a:xfrm>
        </p:spPr>
        <p:txBody>
          <a:bodyPr/>
          <a:lstStyle/>
          <a:p>
            <a:r>
              <a:rPr lang="en-CA" dirty="0" smtClean="0"/>
              <a:t>After check-in, testing occurs in multiple environments: Dev, Stage and Prod.</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158" y="2391147"/>
            <a:ext cx="7575505" cy="4057777"/>
          </a:xfrm>
          <a:prstGeom prst="rect">
            <a:avLst/>
          </a:prstGeom>
        </p:spPr>
      </p:pic>
    </p:spTree>
    <p:extLst>
      <p:ext uri="{BB962C8B-B14F-4D97-AF65-F5344CB8AC3E}">
        <p14:creationId xmlns:p14="http://schemas.microsoft.com/office/powerpoint/2010/main" val="7163117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Before Merge </a:t>
            </a:r>
            <a:r>
              <a:rPr lang="en-CA" dirty="0" smtClean="0"/>
              <a:t>to Master</a:t>
            </a:r>
            <a:endParaRPr lang="en-CA"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58" y="3384533"/>
            <a:ext cx="9720262" cy="3489509"/>
          </a:xfrm>
        </p:spPr>
      </p:pic>
      <p:sp>
        <p:nvSpPr>
          <p:cNvPr id="5" name="Content Placeholder 2"/>
          <p:cNvSpPr txBox="1">
            <a:spLocks/>
          </p:cNvSpPr>
          <p:nvPr/>
        </p:nvSpPr>
        <p:spPr>
          <a:xfrm>
            <a:off x="7777854" y="1194820"/>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smtClean="0"/>
              <a:t> Testing complete</a:t>
            </a:r>
          </a:p>
          <a:p>
            <a:pPr>
              <a:buFont typeface="Arial" charset="0"/>
              <a:buChar char="•"/>
            </a:pPr>
            <a:r>
              <a:rPr lang="en-CA" dirty="0" smtClean="0"/>
              <a:t> Peer review complete</a:t>
            </a:r>
          </a:p>
          <a:p>
            <a:pPr>
              <a:buFont typeface="Arial" charset="0"/>
              <a:buChar char="•"/>
            </a:pPr>
            <a:r>
              <a:rPr lang="en-CA" dirty="0"/>
              <a:t> </a:t>
            </a:r>
            <a:r>
              <a:rPr lang="en-CA" dirty="0" smtClean="0"/>
              <a:t>Automated tests included in PR</a:t>
            </a:r>
          </a:p>
          <a:p>
            <a:pPr>
              <a:buFont typeface="Arial" charset="0"/>
              <a:buChar char="•"/>
            </a:pPr>
            <a:r>
              <a:rPr lang="en-CA" dirty="0"/>
              <a:t> </a:t>
            </a:r>
            <a:r>
              <a:rPr lang="en-CA" dirty="0" smtClean="0"/>
              <a:t>Ready for prod</a:t>
            </a:r>
          </a:p>
          <a:p>
            <a:pPr>
              <a:buFont typeface="Arial" charset="0"/>
              <a:buChar char="•"/>
            </a:pPr>
            <a:r>
              <a:rPr lang="en-CA" dirty="0" smtClean="0"/>
              <a:t> If high risk, has a mitigation plan</a:t>
            </a:r>
          </a:p>
          <a:p>
            <a:pPr>
              <a:buFontTx/>
              <a:buChar char="-"/>
            </a:pPr>
            <a:endParaRPr lang="en-CA" dirty="0" smtClean="0"/>
          </a:p>
          <a:p>
            <a:pPr>
              <a:buFont typeface="Arial" charset="0"/>
              <a:buChar char="•"/>
            </a:pPr>
            <a:endParaRPr lang="en-CA" dirty="0" smtClean="0"/>
          </a:p>
          <a:p>
            <a:pPr>
              <a:buFont typeface="Arial" charset="0"/>
              <a:buChar char="•"/>
            </a:pPr>
            <a:endParaRPr lang="en-CA" dirty="0"/>
          </a:p>
        </p:txBody>
      </p:sp>
    </p:spTree>
    <p:extLst>
      <p:ext uri="{BB962C8B-B14F-4D97-AF65-F5344CB8AC3E}">
        <p14:creationId xmlns:p14="http://schemas.microsoft.com/office/powerpoint/2010/main" val="18619555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Ready For Dev?</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smtClean="0"/>
              <a:t> Build successful</a:t>
            </a:r>
          </a:p>
          <a:p>
            <a:pPr>
              <a:buFont typeface="Arial" charset="0"/>
              <a:buChar char="•"/>
            </a:pPr>
            <a:r>
              <a:rPr lang="en-CA" dirty="0" smtClean="0"/>
              <a:t> Unit tests, component tests and integration tests pass</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5634122" y="2902974"/>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63615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Dev</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smtClean="0"/>
              <a:t> Integration environment</a:t>
            </a:r>
          </a:p>
          <a:p>
            <a:pPr>
              <a:buFont typeface="Arial" charset="0"/>
              <a:buChar char="•"/>
            </a:pPr>
            <a:r>
              <a:rPr lang="en-CA" dirty="0" smtClean="0"/>
              <a:t> Run system </a:t>
            </a:r>
            <a:r>
              <a:rPr lang="en-CA" dirty="0"/>
              <a:t>t</a:t>
            </a:r>
            <a:r>
              <a:rPr lang="en-CA" dirty="0" smtClean="0"/>
              <a:t>ests</a:t>
            </a:r>
          </a:p>
          <a:p>
            <a:pPr>
              <a:buFont typeface="Arial" charset="0"/>
              <a:buChar char="•"/>
            </a:pPr>
            <a:r>
              <a:rPr lang="en-CA" dirty="0"/>
              <a:t> </a:t>
            </a:r>
            <a:r>
              <a:rPr lang="en-CA" dirty="0" smtClean="0"/>
              <a:t>Can run additional tests to confirm we are ready for prod</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6994358" y="2084832"/>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76244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Ready For Stage?</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System tests pass</a:t>
            </a:r>
          </a:p>
          <a:p>
            <a:pPr>
              <a:buFont typeface="Arial" charset="0"/>
              <a:buChar char="•"/>
            </a:pPr>
            <a:r>
              <a:rPr lang="en-CA" dirty="0"/>
              <a:t> </a:t>
            </a:r>
            <a:r>
              <a:rPr lang="en-CA" dirty="0" smtClean="0"/>
              <a:t>No new regressions found</a:t>
            </a:r>
          </a:p>
          <a:p>
            <a:pPr>
              <a:buFont typeface="Arial" charset="0"/>
              <a:buChar char="•"/>
            </a:pPr>
            <a:r>
              <a:rPr lang="en-CA" dirty="0"/>
              <a:t> </a:t>
            </a:r>
            <a:r>
              <a:rPr lang="en-CA" dirty="0" smtClean="0"/>
              <a:t>Dev team releases the build</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8165429" y="2181083"/>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260128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Stage</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Staging environment, just like prod</a:t>
            </a:r>
          </a:p>
          <a:p>
            <a:pPr>
              <a:buFont typeface="Arial" charset="0"/>
              <a:buChar char="•"/>
            </a:pPr>
            <a:r>
              <a:rPr lang="en-CA" dirty="0" smtClean="0"/>
              <a:t> Rehearse /dry run prod deployment</a:t>
            </a:r>
          </a:p>
          <a:p>
            <a:pPr>
              <a:buFont typeface="Arial" charset="0"/>
              <a:buChar char="•"/>
            </a:pPr>
            <a:r>
              <a:rPr lang="en-CA" dirty="0" smtClean="0"/>
              <a:t> Can run additional tests to confirm we are ready for prod</a:t>
            </a:r>
          </a:p>
          <a:p>
            <a:pPr>
              <a:buFont typeface="Arial" charset="0"/>
              <a:buChar char="•"/>
            </a:pPr>
            <a:r>
              <a:rPr lang="en-CA" dirty="0"/>
              <a:t> </a:t>
            </a:r>
            <a:r>
              <a:rPr lang="en-CA" dirty="0" smtClean="0"/>
              <a:t>Practice rollback procedure</a:t>
            </a:r>
            <a:endParaRPr lang="en-CA" dirty="0"/>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7844589" y="3448410"/>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80613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Ready for Prod?</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System tests pass</a:t>
            </a:r>
          </a:p>
          <a:p>
            <a:pPr>
              <a:buFont typeface="Arial" charset="0"/>
              <a:buChar char="•"/>
            </a:pPr>
            <a:r>
              <a:rPr lang="en-CA" dirty="0" smtClean="0"/>
              <a:t> Ops and QE sign-off</a:t>
            </a:r>
          </a:p>
          <a:p>
            <a:pPr>
              <a:buFont typeface="Arial" charset="0"/>
              <a:buChar char="•"/>
            </a:pPr>
            <a:r>
              <a:rPr lang="en-CA" dirty="0"/>
              <a:t> </a:t>
            </a:r>
            <a:r>
              <a:rPr lang="en-CA" dirty="0" smtClean="0"/>
              <a:t>No outstanding issues</a:t>
            </a:r>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9018225" y="3823386"/>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220908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Deploy To Prod</a:t>
            </a:r>
            <a:endParaRPr lang="en-CA" dirty="0"/>
          </a:p>
        </p:txBody>
      </p:sp>
      <p:sp>
        <p:nvSpPr>
          <p:cNvPr id="5" name="Content Placeholder 2"/>
          <p:cNvSpPr txBox="1">
            <a:spLocks/>
          </p:cNvSpPr>
          <p:nvPr/>
        </p:nvSpPr>
        <p:spPr>
          <a:xfrm>
            <a:off x="1024128" y="2534011"/>
            <a:ext cx="407726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charset="0"/>
              <a:buChar char="•"/>
            </a:pPr>
            <a:r>
              <a:rPr lang="en-CA" dirty="0"/>
              <a:t> </a:t>
            </a:r>
            <a:r>
              <a:rPr lang="en-CA" dirty="0" smtClean="0"/>
              <a:t>Dev pairs with Ops to deploy to prod</a:t>
            </a:r>
          </a:p>
          <a:p>
            <a:pPr>
              <a:buFont typeface="Arial" charset="0"/>
              <a:buChar char="•"/>
            </a:pPr>
            <a:r>
              <a:rPr lang="en-CA" dirty="0" smtClean="0"/>
              <a:t> Sanity test to verify deploy was successful</a:t>
            </a:r>
          </a:p>
          <a:p>
            <a:pPr>
              <a:buFont typeface="Arial" charset="0"/>
              <a:buChar char="•"/>
            </a:pPr>
            <a:r>
              <a:rPr lang="en-CA" dirty="0"/>
              <a:t> </a:t>
            </a:r>
            <a:r>
              <a:rPr lang="en-CA" dirty="0" smtClean="0"/>
              <a:t>Dev and Ops monitor prod for issues </a:t>
            </a:r>
          </a:p>
          <a:p>
            <a:pPr>
              <a:buFont typeface="Arial" charset="0"/>
              <a:buChar char="•"/>
            </a:pPr>
            <a:r>
              <a:rPr lang="en-CA" dirty="0"/>
              <a:t> </a:t>
            </a:r>
            <a:r>
              <a:rPr lang="en-CA" dirty="0" smtClean="0"/>
              <a:t>Gather evidence that change meets expectations</a:t>
            </a:r>
          </a:p>
          <a:p>
            <a:pPr>
              <a:buFont typeface="Arial" charset="0"/>
              <a:buChar char="•"/>
            </a:pPr>
            <a:endParaRPr lang="en-CA" dirty="0" smtClean="0"/>
          </a:p>
          <a:p>
            <a:pPr>
              <a:buFont typeface="Arial" charset="0"/>
              <a:buChar char="•"/>
            </a:pP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074" y="2084832"/>
            <a:ext cx="6047658" cy="4305933"/>
          </a:xfrm>
        </p:spPr>
      </p:pic>
      <p:sp>
        <p:nvSpPr>
          <p:cNvPr id="6" name="Oval 5"/>
          <p:cNvSpPr/>
          <p:nvPr/>
        </p:nvSpPr>
        <p:spPr>
          <a:xfrm>
            <a:off x="8504881" y="5122796"/>
            <a:ext cx="1395663" cy="14123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765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pPr>
            <a:r>
              <a:rPr lang="en-US" dirty="0" smtClean="0"/>
              <a:t>- Introduction</a:t>
            </a:r>
            <a:endParaRPr lang="en-US" dirty="0" smtClean="0"/>
          </a:p>
          <a:p>
            <a:pPr marL="0" indent="0">
              <a:lnSpc>
                <a:spcPct val="100000"/>
              </a:lnSpc>
              <a:spcBef>
                <a:spcPts val="0"/>
              </a:spcBef>
              <a:spcAft>
                <a:spcPts val="0"/>
              </a:spcAft>
              <a:buClrTx/>
              <a:buSzTx/>
              <a:buNone/>
            </a:pPr>
            <a:r>
              <a:rPr lang="en-US" dirty="0" smtClean="0"/>
              <a:t>- How </a:t>
            </a:r>
            <a:r>
              <a:rPr lang="en-US" dirty="0" smtClean="0"/>
              <a:t>we do Agile</a:t>
            </a:r>
          </a:p>
          <a:p>
            <a:pPr>
              <a:lnSpc>
                <a:spcPct val="100000"/>
              </a:lnSpc>
              <a:spcBef>
                <a:spcPts val="0"/>
              </a:spcBef>
              <a:spcAft>
                <a:spcPts val="0"/>
              </a:spcAft>
              <a:buClrTx/>
              <a:buSzTx/>
              <a:buFontTx/>
              <a:buChar char="-"/>
            </a:pPr>
            <a:r>
              <a:rPr lang="en-US" dirty="0" smtClean="0"/>
              <a:t> Continuous Delivery</a:t>
            </a:r>
            <a:endParaRPr lang="en-US" dirty="0" smtClean="0"/>
          </a:p>
          <a:p>
            <a:pPr marL="0" indent="0">
              <a:lnSpc>
                <a:spcPct val="100000"/>
              </a:lnSpc>
              <a:spcBef>
                <a:spcPts val="0"/>
              </a:spcBef>
              <a:spcAft>
                <a:spcPts val="0"/>
              </a:spcAft>
              <a:buClrTx/>
              <a:buSzTx/>
              <a:buNone/>
            </a:pPr>
            <a:r>
              <a:rPr lang="en-US" dirty="0" smtClean="0"/>
              <a:t>- </a:t>
            </a:r>
            <a:r>
              <a:rPr lang="en-US" dirty="0" err="1" smtClean="0"/>
              <a:t>Microservices</a:t>
            </a:r>
            <a:endParaRPr lang="en-US" dirty="0"/>
          </a:p>
          <a:p>
            <a:pPr marL="0" indent="0">
              <a:lnSpc>
                <a:spcPct val="100000"/>
              </a:lnSpc>
              <a:spcBef>
                <a:spcPts val="0"/>
              </a:spcBef>
              <a:spcAft>
                <a:spcPts val="0"/>
              </a:spcAft>
              <a:buClrTx/>
              <a:buSzTx/>
              <a:buNone/>
            </a:pPr>
            <a:r>
              <a:rPr lang="en-US" dirty="0" smtClean="0"/>
              <a:t>- Our </a:t>
            </a:r>
            <a:r>
              <a:rPr lang="en-US" dirty="0" smtClean="0"/>
              <a:t>approach to DevOps</a:t>
            </a:r>
          </a:p>
          <a:p>
            <a:pPr marL="0" indent="0">
              <a:lnSpc>
                <a:spcPct val="100000"/>
              </a:lnSpc>
              <a:spcBef>
                <a:spcPts val="0"/>
              </a:spcBef>
              <a:spcAft>
                <a:spcPts val="0"/>
              </a:spcAft>
              <a:buClrTx/>
              <a:buSzTx/>
              <a:buNone/>
            </a:pPr>
            <a:r>
              <a:rPr lang="en-US" dirty="0" smtClean="0"/>
              <a:t>- Things we’ve learned</a:t>
            </a:r>
            <a:endParaRPr lang="en-US" dirty="0" smtClean="0"/>
          </a:p>
        </p:txBody>
      </p:sp>
    </p:spTree>
    <p:extLst>
      <p:ext uri="{BB962C8B-B14F-4D97-AF65-F5344CB8AC3E}">
        <p14:creationId xmlns:p14="http://schemas.microsoft.com/office/powerpoint/2010/main" val="2080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046560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microservices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1676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Benefit: More predictable releases</a:t>
            </a:r>
            <a:endParaRPr lang="en-CA" dirty="0"/>
          </a:p>
        </p:txBody>
      </p:sp>
      <p:sp>
        <p:nvSpPr>
          <p:cNvPr id="3" name="Content Placeholder 2"/>
          <p:cNvSpPr>
            <a:spLocks noGrp="1"/>
          </p:cNvSpPr>
          <p:nvPr>
            <p:ph idx="1"/>
          </p:nvPr>
        </p:nvSpPr>
        <p:spPr>
          <a:xfrm>
            <a:off x="1024128" y="2286000"/>
            <a:ext cx="5248335" cy="4023360"/>
          </a:xfrm>
        </p:spPr>
        <p:txBody>
          <a:bodyPr/>
          <a:lstStyle/>
          <a:p>
            <a:r>
              <a:rPr lang="en-CA" dirty="0" smtClean="0"/>
              <a:t>Switching to Continuous Delivery increased our </a:t>
            </a:r>
            <a:r>
              <a:rPr lang="en-CA" smtClean="0"/>
              <a:t>release predictability.  </a:t>
            </a:r>
            <a:r>
              <a:rPr lang="en-CA" dirty="0" smtClean="0"/>
              <a:t>It is much easier to deploy small changes to prod. </a:t>
            </a:r>
            <a:r>
              <a:rPr lang="en-CA" dirty="0"/>
              <a:t>It’s </a:t>
            </a:r>
            <a:r>
              <a:rPr lang="en-CA" dirty="0" smtClean="0"/>
              <a:t>easier </a:t>
            </a:r>
            <a:r>
              <a:rPr lang="en-CA" dirty="0"/>
              <a:t>to deploy without </a:t>
            </a:r>
            <a:r>
              <a:rPr lang="en-CA" dirty="0" smtClean="0"/>
              <a:t>disruption. </a:t>
            </a:r>
            <a:r>
              <a:rPr lang="en-CA" dirty="0"/>
              <a:t>D</a:t>
            </a:r>
            <a:r>
              <a:rPr lang="en-CA" dirty="0" smtClean="0"/>
              <a:t>on’t have to remember what you did two months ago.  Don’t forget that extra deployment step.  </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737" y="1860884"/>
            <a:ext cx="4829617" cy="3927268"/>
          </a:xfrm>
          <a:prstGeom prst="rect">
            <a:avLst/>
          </a:prstGeom>
        </p:spPr>
      </p:pic>
    </p:spTree>
    <p:extLst>
      <p:ext uri="{BB962C8B-B14F-4D97-AF65-F5344CB8AC3E}">
        <p14:creationId xmlns:p14="http://schemas.microsoft.com/office/powerpoint/2010/main" val="58243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Better feedback</a:t>
            </a:r>
            <a:endParaRPr lang="en-US" dirty="0"/>
          </a:p>
        </p:txBody>
      </p:sp>
      <p:sp>
        <p:nvSpPr>
          <p:cNvPr id="3" name="Content Placeholder 2"/>
          <p:cNvSpPr>
            <a:spLocks noGrp="1"/>
          </p:cNvSpPr>
          <p:nvPr>
            <p:ph idx="1"/>
          </p:nvPr>
        </p:nvSpPr>
        <p:spPr>
          <a:xfrm>
            <a:off x="1024128" y="2286000"/>
            <a:ext cx="4473995" cy="4023360"/>
          </a:xfrm>
        </p:spPr>
        <p:txBody>
          <a:bodyPr/>
          <a:lstStyle/>
          <a:p>
            <a:r>
              <a:rPr lang="en-US" dirty="0" smtClean="0"/>
              <a:t>Quicker more focused feedback.  Much easier to debug issues.</a:t>
            </a:r>
            <a:endParaRPr lang="en-US" dirty="0"/>
          </a:p>
        </p:txBody>
      </p:sp>
      <p:pic>
        <p:nvPicPr>
          <p:cNvPr id="4" name="Picture 3"/>
          <p:cNvPicPr>
            <a:picLocks noChangeAspect="1"/>
          </p:cNvPicPr>
          <p:nvPr/>
        </p:nvPicPr>
        <p:blipFill>
          <a:blip r:embed="rId2"/>
          <a:stretch>
            <a:fillRect/>
          </a:stretch>
        </p:blipFill>
        <p:spPr>
          <a:xfrm>
            <a:off x="5498123" y="2084832"/>
            <a:ext cx="6350000" cy="3810000"/>
          </a:xfrm>
          <a:prstGeom prst="rect">
            <a:avLst/>
          </a:prstGeom>
        </p:spPr>
      </p:pic>
    </p:spTree>
    <p:extLst>
      <p:ext uri="{BB962C8B-B14F-4D97-AF65-F5344CB8AC3E}">
        <p14:creationId xmlns:p14="http://schemas.microsoft.com/office/powerpoint/2010/main" val="1810487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Flexible</a:t>
            </a:r>
            <a:endParaRPr lang="en-US" dirty="0"/>
          </a:p>
        </p:txBody>
      </p:sp>
      <p:pic>
        <p:nvPicPr>
          <p:cNvPr id="4" name="Picture 3"/>
          <p:cNvPicPr>
            <a:picLocks noChangeAspect="1"/>
          </p:cNvPicPr>
          <p:nvPr/>
        </p:nvPicPr>
        <p:blipFill>
          <a:blip r:embed="rId2"/>
          <a:stretch>
            <a:fillRect/>
          </a:stretch>
        </p:blipFill>
        <p:spPr>
          <a:xfrm>
            <a:off x="6110235" y="1665513"/>
            <a:ext cx="6081765" cy="3683218"/>
          </a:xfrm>
          <a:prstGeom prst="rect">
            <a:avLst/>
          </a:prstGeom>
        </p:spPr>
      </p:pic>
      <p:sp>
        <p:nvSpPr>
          <p:cNvPr id="3" name="Content Placeholder 2"/>
          <p:cNvSpPr>
            <a:spLocks noGrp="1"/>
          </p:cNvSpPr>
          <p:nvPr>
            <p:ph idx="1"/>
          </p:nvPr>
        </p:nvSpPr>
        <p:spPr>
          <a:xfrm>
            <a:off x="1024129" y="2286000"/>
            <a:ext cx="5716640" cy="4023360"/>
          </a:xfrm>
        </p:spPr>
        <p:txBody>
          <a:bodyPr/>
          <a:lstStyle/>
          <a:p>
            <a:r>
              <a:rPr lang="en-US" dirty="0" smtClean="0"/>
              <a:t>You get good at releasing if you do it every day.  This really comes in handy when you have to deploy an emergency fix (or rollback) or quickly deliver a new feature.  It’s pretty hard to rollback a month’s worth of code changes.  </a:t>
            </a:r>
            <a:endParaRPr lang="en-US" dirty="0"/>
          </a:p>
        </p:txBody>
      </p:sp>
    </p:spTree>
    <p:extLst>
      <p:ext uri="{BB962C8B-B14F-4D97-AF65-F5344CB8AC3E}">
        <p14:creationId xmlns:p14="http://schemas.microsoft.com/office/powerpoint/2010/main" val="2823601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Feature flags</a:t>
            </a:r>
            <a:endParaRPr lang="en-CA" dirty="0"/>
          </a:p>
        </p:txBody>
      </p:sp>
      <p:sp>
        <p:nvSpPr>
          <p:cNvPr id="3" name="Content Placeholder 2"/>
          <p:cNvSpPr>
            <a:spLocks noGrp="1"/>
          </p:cNvSpPr>
          <p:nvPr>
            <p:ph idx="1"/>
          </p:nvPr>
        </p:nvSpPr>
        <p:spPr>
          <a:xfrm>
            <a:off x="1024129" y="2286000"/>
            <a:ext cx="3198247" cy="4023360"/>
          </a:xfrm>
        </p:spPr>
        <p:txBody>
          <a:bodyPr/>
          <a:lstStyle/>
          <a:p>
            <a:r>
              <a:rPr lang="en-CA" dirty="0" smtClean="0"/>
              <a:t>New features can be broken up into small pieces and delivered hidden under feature flags.  Great to try things out in prod before your customers do.  Great to make employees your guinea pigs.</a:t>
            </a:r>
            <a:endParaRPr lang="en-C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677" y="1613647"/>
            <a:ext cx="6262644" cy="4195482"/>
          </a:xfrm>
          <a:prstGeom prst="rect">
            <a:avLst/>
          </a:prstGeom>
        </p:spPr>
      </p:pic>
    </p:spTree>
    <p:extLst>
      <p:ext uri="{BB962C8B-B14F-4D97-AF65-F5344CB8AC3E}">
        <p14:creationId xmlns:p14="http://schemas.microsoft.com/office/powerpoint/2010/main" val="14495244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Challenge: Clogging the pipeline</a:t>
            </a:r>
            <a:endParaRPr lang="en-CA" dirty="0"/>
          </a:p>
        </p:txBody>
      </p:sp>
      <p:sp>
        <p:nvSpPr>
          <p:cNvPr id="3" name="Content Placeholder 2"/>
          <p:cNvSpPr>
            <a:spLocks noGrp="1"/>
          </p:cNvSpPr>
          <p:nvPr>
            <p:ph idx="1"/>
          </p:nvPr>
        </p:nvSpPr>
        <p:spPr>
          <a:xfrm>
            <a:off x="1024128" y="2286000"/>
            <a:ext cx="5248335" cy="4023360"/>
          </a:xfrm>
        </p:spPr>
        <p:txBody>
          <a:bodyPr/>
          <a:lstStyle/>
          <a:p>
            <a:r>
              <a:rPr lang="en-CA" dirty="0" smtClean="0"/>
              <a:t>Sometimes hard to have small changes, especially when refactoring.  It’s especially </a:t>
            </a:r>
            <a:r>
              <a:rPr lang="en-CA" b="1" dirty="0" smtClean="0"/>
              <a:t>hard</a:t>
            </a:r>
            <a:r>
              <a:rPr lang="en-CA" dirty="0" smtClean="0"/>
              <a:t> </a:t>
            </a:r>
            <a:r>
              <a:rPr lang="en-CA" b="1" dirty="0" smtClean="0"/>
              <a:t>when</a:t>
            </a:r>
            <a:r>
              <a:rPr lang="en-CA" dirty="0" smtClean="0"/>
              <a:t> the changes have </a:t>
            </a:r>
            <a:r>
              <a:rPr lang="en-CA" b="1" dirty="0" smtClean="0"/>
              <a:t>dependencies between services</a:t>
            </a:r>
            <a:r>
              <a:rPr lang="en-CA" dirty="0" smtClean="0"/>
              <a:t>.  These changes can clog the pipeline.</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89" y="2633472"/>
            <a:ext cx="4437888" cy="3328416"/>
          </a:xfrm>
          <a:prstGeom prst="rect">
            <a:avLst/>
          </a:prstGeom>
        </p:spPr>
      </p:pic>
    </p:spTree>
    <p:extLst>
      <p:ext uri="{BB962C8B-B14F-4D97-AF65-F5344CB8AC3E}">
        <p14:creationId xmlns:p14="http://schemas.microsoft.com/office/powerpoint/2010/main" val="4164875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 to </a:t>
            </a:r>
            <a:r>
              <a:rPr lang="en-US" dirty="0" err="1" smtClean="0"/>
              <a:t>devops</a:t>
            </a:r>
            <a:endParaRPr lang="en-US" dirty="0"/>
          </a:p>
        </p:txBody>
      </p:sp>
      <p:sp>
        <p:nvSpPr>
          <p:cNvPr id="3" name="Content Placeholder 2"/>
          <p:cNvSpPr>
            <a:spLocks noGrp="1"/>
          </p:cNvSpPr>
          <p:nvPr>
            <p:ph idx="1"/>
          </p:nvPr>
        </p:nvSpPr>
        <p:spPr/>
        <p:txBody>
          <a:bodyPr/>
          <a:lstStyle/>
          <a:p>
            <a:r>
              <a:rPr lang="en-US" dirty="0"/>
              <a:t>The processes, tools and strategies used to help build an effective partnership between development and operations and to support the delivery of awesome cloud products. </a:t>
            </a:r>
            <a:endParaRPr lang="en-US" dirty="0"/>
          </a:p>
        </p:txBody>
      </p:sp>
    </p:spTree>
    <p:extLst>
      <p:ext uri="{BB962C8B-B14F-4D97-AF65-F5344CB8AC3E}">
        <p14:creationId xmlns:p14="http://schemas.microsoft.com/office/powerpoint/2010/main" val="1974224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champions</a:t>
            </a:r>
            <a:endParaRPr lang="en-US" dirty="0"/>
          </a:p>
        </p:txBody>
      </p:sp>
      <p:sp>
        <p:nvSpPr>
          <p:cNvPr id="3" name="Content Placeholder 2"/>
          <p:cNvSpPr>
            <a:spLocks noGrp="1"/>
          </p:cNvSpPr>
          <p:nvPr>
            <p:ph idx="1"/>
          </p:nvPr>
        </p:nvSpPr>
        <p:spPr>
          <a:xfrm>
            <a:off x="1024128" y="2286000"/>
            <a:ext cx="6543991" cy="4023360"/>
          </a:xfrm>
        </p:spPr>
        <p:txBody>
          <a:bodyPr/>
          <a:lstStyle/>
          <a:p>
            <a:r>
              <a:rPr lang="en-US" dirty="0" smtClean="0"/>
              <a:t>Development </a:t>
            </a:r>
            <a:r>
              <a:rPr lang="en-US" dirty="0" err="1" smtClean="0"/>
              <a:t>microservice</a:t>
            </a:r>
            <a:r>
              <a:rPr lang="en-US" dirty="0" smtClean="0"/>
              <a:t> primes that work with ops and other developers to ensure we are successful in production.</a:t>
            </a:r>
            <a:endParaRPr lang="en-US" dirty="0"/>
          </a:p>
        </p:txBody>
      </p:sp>
      <p:pic>
        <p:nvPicPr>
          <p:cNvPr id="4" name="Picture 3"/>
          <p:cNvPicPr>
            <a:picLocks noChangeAspect="1"/>
          </p:cNvPicPr>
          <p:nvPr/>
        </p:nvPicPr>
        <p:blipFill>
          <a:blip r:embed="rId2"/>
          <a:stretch>
            <a:fillRect/>
          </a:stretch>
        </p:blipFill>
        <p:spPr>
          <a:xfrm>
            <a:off x="8149864" y="2975832"/>
            <a:ext cx="2433829" cy="2381907"/>
          </a:xfrm>
          <a:prstGeom prst="rect">
            <a:avLst/>
          </a:prstGeom>
        </p:spPr>
      </p:pic>
    </p:spTree>
    <p:extLst>
      <p:ext uri="{BB962C8B-B14F-4D97-AF65-F5344CB8AC3E}">
        <p14:creationId xmlns:p14="http://schemas.microsoft.com/office/powerpoint/2010/main" val="483943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Champions: History</a:t>
            </a:r>
            <a:endParaRPr lang="en-US" dirty="0"/>
          </a:p>
        </p:txBody>
      </p:sp>
      <p:sp>
        <p:nvSpPr>
          <p:cNvPr id="3" name="Content Placeholder 2"/>
          <p:cNvSpPr>
            <a:spLocks noGrp="1"/>
          </p:cNvSpPr>
          <p:nvPr>
            <p:ph idx="1"/>
          </p:nvPr>
        </p:nvSpPr>
        <p:spPr>
          <a:xfrm>
            <a:off x="1163828" y="2552700"/>
            <a:ext cx="9720073" cy="4023360"/>
          </a:xfrm>
        </p:spPr>
        <p:txBody>
          <a:bodyPr/>
          <a:lstStyle/>
          <a:p>
            <a:endParaRPr lang="en-US"/>
          </a:p>
        </p:txBody>
      </p:sp>
      <p:sp>
        <p:nvSpPr>
          <p:cNvPr id="4" name="Content Placeholder 2"/>
          <p:cNvSpPr txBox="1">
            <a:spLocks/>
          </p:cNvSpPr>
          <p:nvPr/>
        </p:nvSpPr>
        <p:spPr>
          <a:xfrm>
            <a:off x="1701763" y="2370375"/>
            <a:ext cx="2319057" cy="4073287"/>
          </a:xfrm>
          <a:prstGeom prst="rect">
            <a:avLst/>
          </a:prstGeom>
          <a:solidFill>
            <a:schemeClr val="accent6">
              <a:lumMod val="40000"/>
              <a:lumOff val="60000"/>
            </a:schemeClr>
          </a:solidFill>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000" smtClean="0">
                <a:ln>
                  <a:solidFill>
                    <a:sysClr val="windowText" lastClr="000000"/>
                  </a:solidFill>
                </a:ln>
                <a:latin typeface="+mj-lt"/>
              </a:rPr>
              <a:t>Monolith Architecture</a:t>
            </a:r>
          </a:p>
          <a:p>
            <a:r>
              <a:rPr lang="en-US" sz="2000" smtClean="0">
                <a:ln>
                  <a:solidFill>
                    <a:sysClr val="windowText" lastClr="000000"/>
                  </a:solidFill>
                </a:ln>
                <a:latin typeface="+mj-lt"/>
              </a:rPr>
              <a:t>2 hr min to deploy on Friday night</a:t>
            </a:r>
          </a:p>
          <a:p>
            <a:r>
              <a:rPr lang="en-US" sz="2000" smtClean="0">
                <a:ln>
                  <a:solidFill>
                    <a:sysClr val="windowText" lastClr="000000"/>
                  </a:solidFill>
                </a:ln>
                <a:latin typeface="+mj-lt"/>
              </a:rPr>
              <a:t>~12 Developers</a:t>
            </a:r>
          </a:p>
          <a:p>
            <a:r>
              <a:rPr lang="en-US" sz="2000" smtClean="0">
                <a:ln>
                  <a:solidFill>
                    <a:sysClr val="windowText" lastClr="000000"/>
                  </a:solidFill>
                </a:ln>
                <a:latin typeface="+mj-lt"/>
              </a:rPr>
              <a:t>0 local Ops</a:t>
            </a:r>
          </a:p>
          <a:p>
            <a:r>
              <a:rPr lang="en-US" sz="2000" smtClean="0">
                <a:ln>
                  <a:solidFill>
                    <a:sysClr val="windowText" lastClr="000000"/>
                  </a:solidFill>
                </a:ln>
                <a:latin typeface="+mj-lt"/>
              </a:rPr>
              <a:t>Hard to understand and maintain</a:t>
            </a:r>
          </a:p>
          <a:p>
            <a:r>
              <a:rPr lang="en-US" sz="2000" smtClean="0">
                <a:ln>
                  <a:solidFill>
                    <a:sysClr val="windowText" lastClr="000000"/>
                  </a:solidFill>
                </a:ln>
                <a:latin typeface="+mj-lt"/>
              </a:rPr>
              <a:t>A few dev trusted with the task</a:t>
            </a:r>
          </a:p>
          <a:p>
            <a:endParaRPr lang="en-US" smtClean="0"/>
          </a:p>
          <a:p>
            <a:endParaRPr lang="en-US" smtClean="0"/>
          </a:p>
          <a:p>
            <a:pPr marL="0" indent="0">
              <a:buFont typeface="Tw Cen MT" panose="020B0602020104020603" pitchFamily="34" charse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57" y="2370375"/>
            <a:ext cx="1108057" cy="927060"/>
          </a:xfrm>
          <a:prstGeom prst="rect">
            <a:avLst/>
          </a:prstGeom>
        </p:spPr>
      </p:pic>
      <p:sp>
        <p:nvSpPr>
          <p:cNvPr id="6" name="TextBox 5"/>
          <p:cNvSpPr txBox="1"/>
          <p:nvPr/>
        </p:nvSpPr>
        <p:spPr>
          <a:xfrm>
            <a:off x="986771" y="1726168"/>
            <a:ext cx="652743" cy="369332"/>
          </a:xfrm>
          <a:prstGeom prst="rect">
            <a:avLst/>
          </a:prstGeom>
          <a:noFill/>
        </p:spPr>
        <p:txBody>
          <a:bodyPr wrap="none" rtlCol="0">
            <a:spAutoFit/>
          </a:bodyPr>
          <a:lstStyle/>
          <a:p>
            <a:r>
              <a:rPr lang="en-US" smtClean="0"/>
              <a:t>2015</a:t>
            </a:r>
            <a:endParaRPr lang="en-US" dirty="0"/>
          </a:p>
        </p:txBody>
      </p:sp>
      <p:sp>
        <p:nvSpPr>
          <p:cNvPr id="7" name="TextBox 6"/>
          <p:cNvSpPr txBox="1"/>
          <p:nvPr/>
        </p:nvSpPr>
        <p:spPr>
          <a:xfrm>
            <a:off x="1987568" y="1735852"/>
            <a:ext cx="652743" cy="369332"/>
          </a:xfrm>
          <a:prstGeom prst="rect">
            <a:avLst/>
          </a:prstGeom>
          <a:noFill/>
        </p:spPr>
        <p:txBody>
          <a:bodyPr wrap="none" rtlCol="0">
            <a:spAutoFit/>
          </a:bodyPr>
          <a:lstStyle/>
          <a:p>
            <a:r>
              <a:rPr lang="en-US" dirty="0" smtClean="0"/>
              <a:t>2016</a:t>
            </a:r>
            <a:endParaRPr lang="en-US" dirty="0"/>
          </a:p>
        </p:txBody>
      </p:sp>
      <p:sp>
        <p:nvSpPr>
          <p:cNvPr id="8" name="Right Arrow 7"/>
          <p:cNvSpPr/>
          <p:nvPr/>
        </p:nvSpPr>
        <p:spPr>
          <a:xfrm>
            <a:off x="1785620" y="2038112"/>
            <a:ext cx="8656320" cy="158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163060" y="2370375"/>
            <a:ext cx="2319057" cy="4073287"/>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smtClean="0">
                <a:ln>
                  <a:solidFill>
                    <a:sysClr val="windowText" lastClr="000000"/>
                  </a:solidFill>
                </a:ln>
                <a:latin typeface="+mj-lt"/>
              </a:rPr>
              <a:t>Micro services</a:t>
            </a:r>
          </a:p>
          <a:p>
            <a:r>
              <a:rPr lang="en-US" sz="2000" dirty="0" smtClean="0">
                <a:ln>
                  <a:solidFill>
                    <a:sysClr val="windowText" lastClr="000000"/>
                  </a:solidFill>
                </a:ln>
                <a:latin typeface="+mj-lt"/>
              </a:rPr>
              <a:t>~15 Dev</a:t>
            </a:r>
          </a:p>
          <a:p>
            <a:r>
              <a:rPr lang="en-US" sz="2000" dirty="0" smtClean="0">
                <a:ln>
                  <a:solidFill>
                    <a:sysClr val="windowText" lastClr="000000"/>
                  </a:solidFill>
                </a:ln>
                <a:latin typeface="+mj-lt"/>
              </a:rPr>
              <a:t>1 local Ops</a:t>
            </a:r>
          </a:p>
          <a:p>
            <a:r>
              <a:rPr lang="en-US" sz="2000" dirty="0" smtClean="0">
                <a:ln>
                  <a:solidFill>
                    <a:sysClr val="windowText" lastClr="000000"/>
                  </a:solidFill>
                </a:ln>
                <a:latin typeface="+mj-lt"/>
              </a:rPr>
              <a:t>Dev owns dev/stage</a:t>
            </a:r>
          </a:p>
          <a:p>
            <a:r>
              <a:rPr lang="en-US" sz="2000" dirty="0" smtClean="0">
                <a:ln>
                  <a:solidFill>
                    <a:sysClr val="windowText" lastClr="000000"/>
                  </a:solidFill>
                </a:ln>
                <a:latin typeface="+mj-lt"/>
              </a:rPr>
              <a:t>Ops own prod</a:t>
            </a:r>
          </a:p>
          <a:p>
            <a:r>
              <a:rPr lang="en-US" sz="2000" dirty="0" smtClean="0">
                <a:ln>
                  <a:solidFill>
                    <a:sysClr val="windowText" lastClr="000000"/>
                  </a:solidFill>
                </a:ln>
                <a:latin typeface="+mj-lt"/>
              </a:rPr>
              <a:t>Quality is filtered by a few </a:t>
            </a:r>
            <a:r>
              <a:rPr lang="en-US" sz="2000" dirty="0" err="1" smtClean="0">
                <a:ln>
                  <a:solidFill>
                    <a:sysClr val="windowText" lastClr="000000"/>
                  </a:solidFill>
                </a:ln>
                <a:latin typeface="+mj-lt"/>
              </a:rPr>
              <a:t>Devs</a:t>
            </a:r>
            <a:endParaRPr lang="en-US" sz="2000" dirty="0" smtClean="0">
              <a:ln>
                <a:solidFill>
                  <a:sysClr val="windowText" lastClr="000000"/>
                </a:solidFill>
              </a:ln>
              <a:latin typeface="+mj-lt"/>
            </a:endParaRPr>
          </a:p>
          <a:p>
            <a:r>
              <a:rPr lang="en-US" sz="2000" dirty="0" smtClean="0">
                <a:ln>
                  <a:solidFill>
                    <a:sysClr val="windowText" lastClr="000000"/>
                  </a:solidFill>
                </a:ln>
                <a:latin typeface="+mj-lt"/>
              </a:rPr>
              <a:t>Much faster deployment but required Dev + Ops</a:t>
            </a:r>
          </a:p>
          <a:p>
            <a:endParaRPr lang="en-US" dirty="0" smtClean="0"/>
          </a:p>
          <a:p>
            <a:endParaRPr lang="en-US" dirty="0" smtClean="0"/>
          </a:p>
          <a:p>
            <a:pPr marL="0" indent="0">
              <a:buFont typeface="Arial"/>
              <a:buNone/>
            </a:pPr>
            <a:endParaRPr lang="en-US" dirty="0"/>
          </a:p>
        </p:txBody>
      </p:sp>
      <p:sp>
        <p:nvSpPr>
          <p:cNvPr id="10" name="Content Placeholder 2"/>
          <p:cNvSpPr txBox="1">
            <a:spLocks/>
          </p:cNvSpPr>
          <p:nvPr/>
        </p:nvSpPr>
        <p:spPr>
          <a:xfrm>
            <a:off x="6606614" y="2370375"/>
            <a:ext cx="3835326" cy="4073287"/>
          </a:xfrm>
          <a:prstGeom prst="rect">
            <a:avLst/>
          </a:prstGeom>
          <a:solidFill>
            <a:schemeClr val="accent2">
              <a:lumMod val="60000"/>
              <a:lumOff val="4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ln>
                  <a:solidFill>
                    <a:sysClr val="windowText" lastClr="000000"/>
                  </a:solidFill>
                </a:ln>
                <a:latin typeface="+mj-lt"/>
              </a:rPr>
              <a:t>Issues we experienced:</a:t>
            </a:r>
          </a:p>
          <a:p>
            <a:r>
              <a:rPr lang="en-US" sz="2000" dirty="0" smtClean="0">
                <a:ln>
                  <a:solidFill>
                    <a:sysClr val="windowText" lastClr="000000"/>
                  </a:solidFill>
                </a:ln>
                <a:latin typeface="+mj-lt"/>
              </a:rPr>
              <a:t>Too many services for a single Ops</a:t>
            </a:r>
          </a:p>
          <a:p>
            <a:r>
              <a:rPr lang="en-US" sz="2000" dirty="0" smtClean="0">
                <a:ln>
                  <a:solidFill>
                    <a:sysClr val="windowText" lastClr="000000"/>
                  </a:solidFill>
                </a:ln>
                <a:latin typeface="+mj-lt"/>
              </a:rPr>
              <a:t>Ops time spent deploying </a:t>
            </a:r>
            <a:r>
              <a:rPr lang="en-US" sz="2000" dirty="0" err="1" smtClean="0">
                <a:ln>
                  <a:solidFill>
                    <a:sysClr val="windowText" lastClr="000000"/>
                  </a:solidFill>
                </a:ln>
                <a:latin typeface="+mj-lt"/>
              </a:rPr>
              <a:t>microservices</a:t>
            </a:r>
            <a:r>
              <a:rPr lang="en-US" sz="2000" dirty="0" smtClean="0">
                <a:ln>
                  <a:solidFill>
                    <a:sysClr val="windowText" lastClr="000000"/>
                  </a:solidFill>
                </a:ln>
                <a:latin typeface="+mj-lt"/>
              </a:rPr>
              <a:t>, no time to do Ops work or monitor quality</a:t>
            </a:r>
          </a:p>
          <a:p>
            <a:r>
              <a:rPr lang="en-US" sz="2000" dirty="0" smtClean="0">
                <a:ln>
                  <a:solidFill>
                    <a:sysClr val="windowText" lastClr="000000"/>
                  </a:solidFill>
                </a:ln>
                <a:latin typeface="+mj-lt"/>
              </a:rPr>
              <a:t>Dev needed to take responsibility for pushing to Prod</a:t>
            </a:r>
          </a:p>
          <a:p>
            <a:r>
              <a:rPr lang="en-US" sz="2000" dirty="0" smtClean="0">
                <a:ln>
                  <a:solidFill>
                    <a:sysClr val="windowText" lastClr="000000"/>
                  </a:solidFill>
                </a:ln>
                <a:latin typeface="+mj-lt"/>
              </a:rPr>
              <a:t>Current approach not scalable for continuous delivery</a:t>
            </a:r>
          </a:p>
          <a:p>
            <a:r>
              <a:rPr lang="en-US" sz="2000" dirty="0" smtClean="0">
                <a:ln>
                  <a:solidFill>
                    <a:sysClr val="windowText" lastClr="000000"/>
                  </a:solidFill>
                </a:ln>
                <a:latin typeface="+mj-lt"/>
              </a:rPr>
              <a:t>Self-made bottleneck for deployments</a:t>
            </a:r>
          </a:p>
          <a:p>
            <a:endParaRPr lang="en-US" sz="2000" dirty="0">
              <a:ln>
                <a:solidFill>
                  <a:sysClr val="windowText" lastClr="000000"/>
                </a:solidFill>
              </a:ln>
              <a:latin typeface="+mj-lt"/>
            </a:endParaRPr>
          </a:p>
          <a:p>
            <a:pPr marL="0" indent="0">
              <a:buNone/>
            </a:pPr>
            <a:r>
              <a:rPr lang="en-US" sz="2000" dirty="0" smtClean="0">
                <a:ln>
                  <a:solidFill>
                    <a:sysClr val="windowText" lastClr="000000"/>
                  </a:solidFill>
                </a:ln>
                <a:latin typeface="+mj-lt"/>
              </a:rPr>
              <a:t>We needed to re-think our approach to improve quality and to utilize everyone to the best of their abilities</a:t>
            </a:r>
            <a:r>
              <a:rPr lang="en-US" sz="2000" dirty="0" smtClean="0">
                <a:ln>
                  <a:solidFill>
                    <a:sysClr val="windowText" lastClr="000000"/>
                  </a:solidFill>
                </a:ln>
              </a:rPr>
              <a:t/>
            </a:r>
            <a:br>
              <a:rPr lang="en-US" sz="2000" dirty="0" smtClean="0">
                <a:ln>
                  <a:solidFill>
                    <a:sysClr val="windowText" lastClr="000000"/>
                  </a:solidFill>
                </a:ln>
              </a:rPr>
            </a:br>
            <a:endParaRPr lang="en-US" sz="2000" dirty="0" smtClean="0">
              <a:ln>
                <a:solidFill>
                  <a:sysClr val="windowText" lastClr="000000"/>
                </a:solidFill>
              </a:ln>
            </a:endParaRPr>
          </a:p>
          <a:p>
            <a:endParaRPr lang="en-US" dirty="0" smtClean="0"/>
          </a:p>
          <a:p>
            <a:endParaRPr lang="en-US" dirty="0" smtClean="0"/>
          </a:p>
          <a:p>
            <a:pPr marL="0" indent="0">
              <a:buFont typeface="Arial"/>
              <a:buNone/>
            </a:pPr>
            <a:endParaRPr lang="en-US" dirty="0"/>
          </a:p>
        </p:txBody>
      </p:sp>
    </p:spTree>
    <p:extLst>
      <p:ext uri="{BB962C8B-B14F-4D97-AF65-F5344CB8AC3E}">
        <p14:creationId xmlns:p14="http://schemas.microsoft.com/office/powerpoint/2010/main" val="652412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Qlik is on a journey evolving from a monolithic enterprise product </a:t>
            </a:r>
            <a:r>
              <a:rPr lang="en-US" dirty="0" smtClean="0"/>
              <a:t>released </a:t>
            </a:r>
            <a:r>
              <a:rPr lang="en-US" dirty="0" smtClean="0"/>
              <a:t>three </a:t>
            </a:r>
            <a:r>
              <a:rPr lang="en-US" dirty="0" smtClean="0"/>
              <a:t>times per year, to a cloud first </a:t>
            </a:r>
            <a:r>
              <a:rPr lang="en-US" dirty="0" err="1" smtClean="0"/>
              <a:t>microservices</a:t>
            </a:r>
            <a:r>
              <a:rPr lang="en-US" dirty="0" smtClean="0"/>
              <a:t> based product deployed </a:t>
            </a:r>
            <a:r>
              <a:rPr lang="en-US" dirty="0" smtClean="0"/>
              <a:t>multiple times per day.</a:t>
            </a:r>
          </a:p>
          <a:p>
            <a:r>
              <a:rPr lang="en-US" dirty="0" smtClean="0"/>
              <a:t>This presentation describes our approach to Agile, Continuous Delivery and DevOps on Qlik Sense </a:t>
            </a:r>
            <a:r>
              <a:rPr lang="en-US" dirty="0" smtClean="0"/>
              <a:t>Cloud.  It discusses some of the impacts Continuous Delivery and DevOps have had on our Agile processes </a:t>
            </a:r>
            <a:r>
              <a:rPr lang="en-US" dirty="0" smtClean="0"/>
              <a:t>and shares some of what we’ve learned over the past </a:t>
            </a:r>
            <a:r>
              <a:rPr lang="en-US" dirty="0" smtClean="0"/>
              <a:t>two years developing Qlik Sense Cloud.</a:t>
            </a:r>
            <a:endParaRPr lang="en-US" dirty="0" smtClean="0"/>
          </a:p>
          <a:p>
            <a:r>
              <a:rPr lang="en-US" dirty="0" smtClean="0"/>
              <a:t>These </a:t>
            </a:r>
            <a:r>
              <a:rPr lang="en-US" dirty="0" smtClean="0"/>
              <a:t>slides are an early </a:t>
            </a:r>
            <a:r>
              <a:rPr lang="en-US" dirty="0" smtClean="0"/>
              <a:t>draft (combining a </a:t>
            </a:r>
            <a:r>
              <a:rPr lang="en-US" dirty="0" smtClean="0"/>
              <a:t>number of different presentations).  More </a:t>
            </a:r>
            <a:r>
              <a:rPr lang="en-US" dirty="0" smtClean="0"/>
              <a:t>details/editing/organization </a:t>
            </a:r>
            <a:r>
              <a:rPr lang="en-US" dirty="0" smtClean="0"/>
              <a:t>to follow.</a:t>
            </a:r>
            <a:endParaRPr lang="en-US" dirty="0"/>
          </a:p>
        </p:txBody>
      </p:sp>
    </p:spTree>
    <p:extLst>
      <p:ext uri="{BB962C8B-B14F-4D97-AF65-F5344CB8AC3E}">
        <p14:creationId xmlns:p14="http://schemas.microsoft.com/office/powerpoint/2010/main" val="943611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2895" y="2003425"/>
            <a:ext cx="9533577" cy="4351338"/>
          </a:xfrm>
        </p:spPr>
        <p:txBody>
          <a:bodyPr>
            <a:normAutofit/>
          </a:bodyPr>
          <a:lstStyle/>
          <a:p>
            <a:r>
              <a:rPr lang="en-US" dirty="0"/>
              <a:t>W</a:t>
            </a:r>
            <a:r>
              <a:rPr lang="en-US" dirty="0" smtClean="0"/>
              <a:t>e realized that we were doing it wrong.</a:t>
            </a:r>
          </a:p>
          <a:p>
            <a:r>
              <a:rPr lang="en-US" dirty="0" smtClean="0"/>
              <a:t>A </a:t>
            </a:r>
            <a:r>
              <a:rPr lang="en-US" dirty="0" err="1" smtClean="0"/>
              <a:t>microservice</a:t>
            </a:r>
            <a:r>
              <a:rPr lang="en-US" dirty="0" smtClean="0"/>
              <a:t> is a vertical slice and it requires deep knowledge</a:t>
            </a:r>
          </a:p>
          <a:p>
            <a:r>
              <a:rPr lang="en-US" dirty="0" smtClean="0"/>
              <a:t>It requires a contact, a </a:t>
            </a:r>
            <a:r>
              <a:rPr lang="en-US" dirty="0" err="1" smtClean="0"/>
              <a:t>goto</a:t>
            </a:r>
            <a:r>
              <a:rPr lang="en-US" dirty="0" smtClean="0"/>
              <a:t> person</a:t>
            </a:r>
          </a:p>
          <a:p>
            <a:r>
              <a:rPr lang="en-US" dirty="0" smtClean="0"/>
              <a:t>It requires good documentation</a:t>
            </a:r>
          </a:p>
          <a:p>
            <a:r>
              <a:rPr lang="en-US" dirty="0" smtClean="0"/>
              <a:t>It is harder to monitor, requires custom logs, metrics</a:t>
            </a:r>
          </a:p>
          <a:p>
            <a:r>
              <a:rPr lang="en-US" dirty="0" smtClean="0"/>
              <a:t>Sometime, it gets sick</a:t>
            </a:r>
          </a:p>
          <a:p>
            <a:r>
              <a:rPr lang="en-US" dirty="0" smtClean="0"/>
              <a:t>Sometime, it does not play well with others</a:t>
            </a:r>
          </a:p>
          <a:p>
            <a:r>
              <a:rPr lang="en-US" dirty="0" smtClean="0"/>
              <a:t>IMPORTANT: The experts are the people who created it</a:t>
            </a:r>
          </a:p>
          <a:p>
            <a:endParaRPr lang="en-US" dirty="0"/>
          </a:p>
          <a:p>
            <a:endParaRPr lang="en-US" dirty="0" smtClean="0"/>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43" y="2308731"/>
            <a:ext cx="2296552" cy="2587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p:txBody>
          <a:bodyPr/>
          <a:lstStyle/>
          <a:p>
            <a:r>
              <a:rPr lang="en-US" dirty="0" smtClean="0"/>
              <a:t>Champions: what we learned</a:t>
            </a:r>
            <a:endParaRPr lang="en-US" dirty="0"/>
          </a:p>
        </p:txBody>
      </p:sp>
    </p:spTree>
    <p:extLst>
      <p:ext uri="{BB962C8B-B14F-4D97-AF65-F5344CB8AC3E}">
        <p14:creationId xmlns:p14="http://schemas.microsoft.com/office/powerpoint/2010/main" val="12095883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we’ve learned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962366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948925" cy="1499616"/>
          </a:xfrm>
        </p:spPr>
        <p:txBody>
          <a:bodyPr>
            <a:normAutofit/>
          </a:bodyPr>
          <a:lstStyle/>
          <a:p>
            <a:r>
              <a:rPr lang="en-CA" sz="4000" dirty="0" smtClean="0"/>
              <a:t>When is a story done?</a:t>
            </a:r>
            <a:endParaRPr lang="en-CA" sz="4000" dirty="0"/>
          </a:p>
        </p:txBody>
      </p:sp>
      <p:sp>
        <p:nvSpPr>
          <p:cNvPr id="3" name="Content Placeholder 2"/>
          <p:cNvSpPr>
            <a:spLocks noGrp="1"/>
          </p:cNvSpPr>
          <p:nvPr>
            <p:ph idx="1"/>
          </p:nvPr>
        </p:nvSpPr>
        <p:spPr>
          <a:xfrm>
            <a:off x="1024128" y="2286000"/>
            <a:ext cx="3133580" cy="3931920"/>
          </a:xfrm>
        </p:spPr>
        <p:txBody>
          <a:bodyPr>
            <a:normAutofit/>
          </a:bodyPr>
          <a:lstStyle/>
          <a:p>
            <a:r>
              <a:rPr lang="en-CA" sz="1600" dirty="0" smtClean="0"/>
              <a:t>A) merged to master</a:t>
            </a:r>
          </a:p>
          <a:p>
            <a:r>
              <a:rPr lang="en-CA" sz="1600" dirty="0" smtClean="0"/>
              <a:t>B) deployed to develop</a:t>
            </a:r>
          </a:p>
          <a:p>
            <a:r>
              <a:rPr lang="en-CA" sz="1600" dirty="0" smtClean="0"/>
              <a:t>C) deployed to production</a:t>
            </a:r>
          </a:p>
          <a:p>
            <a:r>
              <a:rPr lang="en-CA" sz="1600" dirty="0" smtClean="0"/>
              <a:t>D) verified in production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35" y="1847762"/>
            <a:ext cx="4227060" cy="3208332"/>
          </a:xfrm>
          <a:prstGeom prst="rect">
            <a:avLst/>
          </a:prstGeom>
        </p:spPr>
      </p:pic>
    </p:spTree>
    <p:extLst>
      <p:ext uri="{BB962C8B-B14F-4D97-AF65-F5344CB8AC3E}">
        <p14:creationId xmlns:p14="http://schemas.microsoft.com/office/powerpoint/2010/main" val="15575016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33581" cy="1499616"/>
          </a:xfrm>
        </p:spPr>
        <p:txBody>
          <a:bodyPr>
            <a:normAutofit/>
          </a:bodyPr>
          <a:lstStyle/>
          <a:p>
            <a:r>
              <a:rPr lang="en-CA" sz="4000" dirty="0" smtClean="0"/>
              <a:t>When is a story done?</a:t>
            </a:r>
            <a:endParaRPr lang="en-CA" sz="4000" dirty="0"/>
          </a:p>
        </p:txBody>
      </p:sp>
      <p:sp>
        <p:nvSpPr>
          <p:cNvPr id="3" name="Content Placeholder 2"/>
          <p:cNvSpPr>
            <a:spLocks noGrp="1"/>
          </p:cNvSpPr>
          <p:nvPr>
            <p:ph idx="1"/>
          </p:nvPr>
        </p:nvSpPr>
        <p:spPr>
          <a:xfrm>
            <a:off x="1024128" y="2286000"/>
            <a:ext cx="3133580" cy="3931920"/>
          </a:xfrm>
        </p:spPr>
        <p:txBody>
          <a:bodyPr>
            <a:normAutofit/>
          </a:bodyPr>
          <a:lstStyle/>
          <a:p>
            <a:r>
              <a:rPr lang="en-CA" sz="1600" dirty="0" smtClean="0"/>
              <a:t>A) merged to master</a:t>
            </a:r>
          </a:p>
          <a:p>
            <a:r>
              <a:rPr lang="en-CA" sz="1600" dirty="0" smtClean="0"/>
              <a:t>B) deployed to develop</a:t>
            </a:r>
          </a:p>
          <a:p>
            <a:r>
              <a:rPr lang="en-CA" sz="1600" dirty="0" smtClean="0"/>
              <a:t>C) deployed to production</a:t>
            </a:r>
          </a:p>
          <a:p>
            <a:r>
              <a:rPr lang="en-CA" sz="1600" dirty="0" smtClean="0"/>
              <a:t>D) verified in production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35" y="1847762"/>
            <a:ext cx="4227060" cy="3208332"/>
          </a:xfrm>
          <a:prstGeom prst="rect">
            <a:avLst/>
          </a:prstGeom>
        </p:spPr>
      </p:pic>
      <p:sp>
        <p:nvSpPr>
          <p:cNvPr id="4" name="Rounded Rectangle 3"/>
          <p:cNvSpPr/>
          <p:nvPr/>
        </p:nvSpPr>
        <p:spPr>
          <a:xfrm>
            <a:off x="850232" y="3465095"/>
            <a:ext cx="2550694" cy="3850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649247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Getting </a:t>
            </a:r>
            <a:r>
              <a:rPr lang="en-CA" dirty="0" smtClean="0"/>
              <a:t>it working is 25% of the work</a:t>
            </a:r>
            <a:endParaRPr lang="en-CA" dirty="0"/>
          </a:p>
        </p:txBody>
      </p:sp>
      <p:sp>
        <p:nvSpPr>
          <p:cNvPr id="3" name="Content Placeholder 2"/>
          <p:cNvSpPr>
            <a:spLocks noGrp="1"/>
          </p:cNvSpPr>
          <p:nvPr>
            <p:ph idx="1"/>
          </p:nvPr>
        </p:nvSpPr>
        <p:spPr>
          <a:xfrm>
            <a:off x="1015869" y="2663348"/>
            <a:ext cx="4058859" cy="4023360"/>
          </a:xfrm>
        </p:spPr>
        <p:txBody>
          <a:bodyPr/>
          <a:lstStyle/>
          <a:p>
            <a:r>
              <a:rPr lang="en-CA" dirty="0" smtClean="0"/>
              <a:t>There is a lot of production hardening work to do after you get your feature working.</a:t>
            </a:r>
            <a:endParaRPr lang="en-CA" dirty="0"/>
          </a:p>
        </p:txBody>
      </p:sp>
      <p:pic>
        <p:nvPicPr>
          <p:cNvPr id="8" name="Picture 7"/>
          <p:cNvPicPr>
            <a:picLocks noChangeAspect="1"/>
          </p:cNvPicPr>
          <p:nvPr/>
        </p:nvPicPr>
        <p:blipFill>
          <a:blip r:embed="rId2"/>
          <a:stretch>
            <a:fillRect/>
          </a:stretch>
        </p:blipFill>
        <p:spPr>
          <a:xfrm>
            <a:off x="1742588" y="4216508"/>
            <a:ext cx="3122705" cy="2470200"/>
          </a:xfrm>
          <a:prstGeom prst="rect">
            <a:avLst/>
          </a:prstGeom>
        </p:spPr>
      </p:pic>
      <p:pic>
        <p:nvPicPr>
          <p:cNvPr id="7" name="Picture 6"/>
          <p:cNvPicPr>
            <a:picLocks noChangeAspect="1"/>
          </p:cNvPicPr>
          <p:nvPr/>
        </p:nvPicPr>
        <p:blipFill>
          <a:blip r:embed="rId3"/>
          <a:stretch>
            <a:fillRect/>
          </a:stretch>
        </p:blipFill>
        <p:spPr>
          <a:xfrm>
            <a:off x="4636508" y="3667010"/>
            <a:ext cx="3210862" cy="2199981"/>
          </a:xfrm>
          <a:prstGeom prst="rect">
            <a:avLst/>
          </a:prstGeom>
        </p:spPr>
      </p:pic>
      <p:pic>
        <p:nvPicPr>
          <p:cNvPr id="6" name="Picture 5"/>
          <p:cNvPicPr>
            <a:picLocks noChangeAspect="1"/>
          </p:cNvPicPr>
          <p:nvPr/>
        </p:nvPicPr>
        <p:blipFill>
          <a:blip r:embed="rId4"/>
          <a:stretch>
            <a:fillRect/>
          </a:stretch>
        </p:blipFill>
        <p:spPr>
          <a:xfrm>
            <a:off x="7555089" y="2621748"/>
            <a:ext cx="4330405" cy="2351788"/>
          </a:xfrm>
          <a:prstGeom prst="rect">
            <a:avLst/>
          </a:prstGeom>
        </p:spPr>
      </p:pic>
    </p:spTree>
    <p:extLst>
      <p:ext uri="{BB962C8B-B14F-4D97-AF65-F5344CB8AC3E}">
        <p14:creationId xmlns:p14="http://schemas.microsoft.com/office/powerpoint/2010/main" val="321443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426" y="989425"/>
            <a:ext cx="6281530" cy="459549"/>
          </a:xfrm>
        </p:spPr>
        <p:txBody>
          <a:bodyPr/>
          <a:lstStyle/>
          <a:p>
            <a:r>
              <a:rPr lang="en-US" dirty="0" smtClean="0"/>
              <a:t>Rolling 5 Beat Plan</a:t>
            </a:r>
            <a:endParaRPr lang="en-US" dirty="0"/>
          </a:p>
        </p:txBody>
      </p:sp>
      <p:sp>
        <p:nvSpPr>
          <p:cNvPr id="3" name="Text Placeholder 2"/>
          <p:cNvSpPr>
            <a:spLocks noGrp="1"/>
          </p:cNvSpPr>
          <p:nvPr>
            <p:ph type="body" sz="quarter" idx="11"/>
          </p:nvPr>
        </p:nvSpPr>
        <p:spPr>
          <a:xfrm>
            <a:off x="482064" y="2233301"/>
            <a:ext cx="3585736" cy="1107996"/>
          </a:xfrm>
        </p:spPr>
        <p:txBody>
          <a:bodyPr/>
          <a:lstStyle/>
          <a:p>
            <a:pPr marL="0" indent="0" defTabSz="1219170">
              <a:lnSpc>
                <a:spcPct val="100000"/>
              </a:lnSpc>
              <a:spcBef>
                <a:spcPts val="0"/>
              </a:spcBef>
              <a:spcAft>
                <a:spcPts val="0"/>
              </a:spcAft>
              <a:buClrTx/>
              <a:buSzTx/>
              <a:buNone/>
              <a:defRPr/>
            </a:pPr>
            <a:r>
              <a:rPr lang="en-US" dirty="0" smtClean="0"/>
              <a:t>Update every sprint to make sure it doesn’t turn into a 4</a:t>
            </a:r>
            <a:r>
              <a:rPr lang="is-IS" dirty="0" smtClean="0"/>
              <a:t> then </a:t>
            </a:r>
            <a:r>
              <a:rPr lang="en-US" dirty="0" smtClean="0"/>
              <a:t>3 beat plan.</a:t>
            </a:r>
            <a:endParaRPr lang="en-US" dirty="0"/>
          </a:p>
        </p:txBody>
      </p:sp>
      <p:pic>
        <p:nvPicPr>
          <p:cNvPr id="5" name="Picture 4"/>
          <p:cNvPicPr>
            <a:picLocks noChangeAspect="1"/>
          </p:cNvPicPr>
          <p:nvPr/>
        </p:nvPicPr>
        <p:blipFill>
          <a:blip r:embed="rId2"/>
          <a:stretch>
            <a:fillRect/>
          </a:stretch>
        </p:blipFill>
        <p:spPr>
          <a:xfrm>
            <a:off x="4067801" y="2233302"/>
            <a:ext cx="7968457" cy="3973161"/>
          </a:xfrm>
          <a:prstGeom prst="rect">
            <a:avLst/>
          </a:prstGeom>
        </p:spPr>
      </p:pic>
    </p:spTree>
    <p:extLst>
      <p:ext uri="{BB962C8B-B14F-4D97-AF65-F5344CB8AC3E}">
        <p14:creationId xmlns:p14="http://schemas.microsoft.com/office/powerpoint/2010/main" val="1019877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573" y="985382"/>
            <a:ext cx="4678017" cy="459549"/>
          </a:xfrm>
        </p:spPr>
        <p:txBody>
          <a:bodyPr/>
          <a:lstStyle/>
          <a:p>
            <a:r>
              <a:rPr lang="en-US" dirty="0" smtClean="0"/>
              <a:t>Physical Scrum Board</a:t>
            </a:r>
            <a:endParaRPr lang="en-US" dirty="0"/>
          </a:p>
        </p:txBody>
      </p:sp>
      <p:sp>
        <p:nvSpPr>
          <p:cNvPr id="3" name="Text Placeholder 2"/>
          <p:cNvSpPr>
            <a:spLocks noGrp="1"/>
          </p:cNvSpPr>
          <p:nvPr>
            <p:ph type="body" sz="quarter" idx="11"/>
          </p:nvPr>
        </p:nvSpPr>
        <p:spPr>
          <a:xfrm>
            <a:off x="915050" y="1902865"/>
            <a:ext cx="4508681" cy="1477328"/>
          </a:xfrm>
        </p:spPr>
        <p:txBody>
          <a:bodyPr/>
          <a:lstStyle/>
          <a:p>
            <a:pPr marL="0" indent="0" defTabSz="1219170">
              <a:lnSpc>
                <a:spcPct val="100000"/>
              </a:lnSpc>
              <a:spcBef>
                <a:spcPts val="0"/>
              </a:spcBef>
              <a:spcAft>
                <a:spcPts val="0"/>
              </a:spcAft>
              <a:buClrTx/>
              <a:buSzTx/>
              <a:buNone/>
              <a:defRPr/>
            </a:pPr>
            <a:r>
              <a:rPr lang="en-US" dirty="0" smtClean="0"/>
              <a:t>We use a calendar view to validate/challenge our plan.  We look for early wins and de-risking the sprint.</a:t>
            </a:r>
            <a:endParaRPr lang="en-US" dirty="0"/>
          </a:p>
        </p:txBody>
      </p:sp>
      <p:pic>
        <p:nvPicPr>
          <p:cNvPr id="5" name="Picture 4"/>
          <p:cNvPicPr>
            <a:picLocks noChangeAspect="1"/>
          </p:cNvPicPr>
          <p:nvPr/>
        </p:nvPicPr>
        <p:blipFill>
          <a:blip r:embed="rId2"/>
          <a:stretch>
            <a:fillRect/>
          </a:stretch>
        </p:blipFill>
        <p:spPr>
          <a:xfrm>
            <a:off x="5708590" y="1902864"/>
            <a:ext cx="5859567" cy="4394675"/>
          </a:xfrm>
          <a:prstGeom prst="rect">
            <a:avLst/>
          </a:prstGeom>
        </p:spPr>
      </p:pic>
    </p:spTree>
    <p:extLst>
      <p:ext uri="{BB962C8B-B14F-4D97-AF65-F5344CB8AC3E}">
        <p14:creationId xmlns:p14="http://schemas.microsoft.com/office/powerpoint/2010/main" val="4156933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191" y="1078148"/>
            <a:ext cx="5049078" cy="459549"/>
          </a:xfrm>
        </p:spPr>
        <p:txBody>
          <a:bodyPr/>
          <a:lstStyle/>
          <a:p>
            <a:r>
              <a:rPr lang="en-US" dirty="0" smtClean="0"/>
              <a:t>Sprint Predictability</a:t>
            </a:r>
            <a:endParaRPr lang="en-US" dirty="0"/>
          </a:p>
        </p:txBody>
      </p:sp>
      <p:sp>
        <p:nvSpPr>
          <p:cNvPr id="3" name="Text Placeholder 2"/>
          <p:cNvSpPr>
            <a:spLocks noGrp="1"/>
          </p:cNvSpPr>
          <p:nvPr>
            <p:ph type="body" sz="quarter" idx="11"/>
          </p:nvPr>
        </p:nvSpPr>
        <p:spPr>
          <a:xfrm>
            <a:off x="561826" y="1952002"/>
            <a:ext cx="3916173" cy="2215991"/>
          </a:xfrm>
        </p:spPr>
        <p:txBody>
          <a:bodyPr/>
          <a:lstStyle/>
          <a:p>
            <a:pPr marL="0" indent="0" defTabSz="1219170">
              <a:lnSpc>
                <a:spcPct val="100000"/>
              </a:lnSpc>
              <a:spcBef>
                <a:spcPts val="0"/>
              </a:spcBef>
              <a:buClrTx/>
              <a:buNone/>
            </a:pPr>
            <a:r>
              <a:rPr lang="en-US" dirty="0" smtClean="0"/>
              <a:t>One </a:t>
            </a:r>
            <a:r>
              <a:rPr lang="en-US" dirty="0"/>
              <a:t>of our team goals is to improve our sprint predictability.  </a:t>
            </a:r>
            <a:r>
              <a:rPr lang="en-US" dirty="0" smtClean="0"/>
              <a:t>Increased focus on planning and tracking velocity been a big help to our team.</a:t>
            </a:r>
            <a:endParaRPr lang="en-US" dirty="0"/>
          </a:p>
        </p:txBody>
      </p:sp>
      <p:pic>
        <p:nvPicPr>
          <p:cNvPr id="5" name="Picture 4"/>
          <p:cNvPicPr>
            <a:picLocks noChangeAspect="1"/>
          </p:cNvPicPr>
          <p:nvPr/>
        </p:nvPicPr>
        <p:blipFill>
          <a:blip r:embed="rId2"/>
          <a:stretch>
            <a:fillRect/>
          </a:stretch>
        </p:blipFill>
        <p:spPr>
          <a:xfrm>
            <a:off x="5418351" y="2289403"/>
            <a:ext cx="6163733" cy="3623733"/>
          </a:xfrm>
          <a:prstGeom prst="rect">
            <a:avLst/>
          </a:prstGeom>
        </p:spPr>
      </p:pic>
    </p:spTree>
    <p:extLst>
      <p:ext uri="{BB962C8B-B14F-4D97-AF65-F5344CB8AC3E}">
        <p14:creationId xmlns:p14="http://schemas.microsoft.com/office/powerpoint/2010/main" val="11633938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thanks</a:t>
            </a:r>
            <a:endParaRPr lang="en-CA" dirty="0"/>
          </a:p>
        </p:txBody>
      </p:sp>
    </p:spTree>
    <p:extLst>
      <p:ext uri="{BB962C8B-B14F-4D97-AF65-F5344CB8AC3E}">
        <p14:creationId xmlns:p14="http://schemas.microsoft.com/office/powerpoint/2010/main" val="2071558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we do </a:t>
            </a:r>
            <a:r>
              <a:rPr lang="en-CA" dirty="0" smtClean="0"/>
              <a:t>Agile</a:t>
            </a:r>
            <a:endParaRPr lang="en-CA" dirty="0"/>
          </a:p>
        </p:txBody>
      </p:sp>
      <p:sp>
        <p:nvSpPr>
          <p:cNvPr id="3" name="Content Placeholder 2"/>
          <p:cNvSpPr>
            <a:spLocks noGrp="1"/>
          </p:cNvSpPr>
          <p:nvPr>
            <p:ph idx="1"/>
          </p:nvPr>
        </p:nvSpPr>
        <p:spPr>
          <a:xfrm>
            <a:off x="1024128" y="2286000"/>
            <a:ext cx="4510397" cy="4023360"/>
          </a:xfrm>
        </p:spPr>
        <p:txBody>
          <a:bodyPr/>
          <a:lstStyle/>
          <a:p>
            <a:pPr>
              <a:buFont typeface="Arial" charset="0"/>
              <a:buChar char="•"/>
            </a:pPr>
            <a:r>
              <a:rPr lang="en-CA" dirty="0" smtClean="0"/>
              <a:t> Planning</a:t>
            </a:r>
          </a:p>
          <a:p>
            <a:pPr>
              <a:buFont typeface="Arial" charset="0"/>
              <a:buChar char="•"/>
            </a:pPr>
            <a:r>
              <a:rPr lang="en-CA" dirty="0"/>
              <a:t> </a:t>
            </a:r>
            <a:r>
              <a:rPr lang="en-CA" dirty="0" err="1" smtClean="0"/>
              <a:t>Standups</a:t>
            </a:r>
            <a:endParaRPr lang="en-CA" dirty="0" smtClean="0"/>
          </a:p>
          <a:p>
            <a:pPr>
              <a:buFont typeface="Arial" charset="0"/>
              <a:buChar char="•"/>
            </a:pPr>
            <a:r>
              <a:rPr lang="en-CA" dirty="0"/>
              <a:t> </a:t>
            </a:r>
            <a:r>
              <a:rPr lang="en-CA" dirty="0" smtClean="0"/>
              <a:t>Backlog Grooming</a:t>
            </a:r>
          </a:p>
          <a:p>
            <a:pPr>
              <a:buFont typeface="Arial" charset="0"/>
              <a:buChar char="•"/>
            </a:pPr>
            <a:r>
              <a:rPr lang="en-CA" dirty="0"/>
              <a:t> </a:t>
            </a:r>
            <a:r>
              <a:rPr lang="en-CA" dirty="0" smtClean="0"/>
              <a:t>Pre-Planning</a:t>
            </a:r>
          </a:p>
          <a:p>
            <a:pPr>
              <a:buFont typeface="Arial" charset="0"/>
              <a:buChar char="•"/>
            </a:pPr>
            <a:r>
              <a:rPr lang="en-CA" dirty="0"/>
              <a:t> </a:t>
            </a:r>
            <a:r>
              <a:rPr lang="en-CA" dirty="0" smtClean="0"/>
              <a:t>Demo/Review</a:t>
            </a:r>
          </a:p>
          <a:p>
            <a:pPr>
              <a:buFont typeface="Arial" charset="0"/>
              <a:buChar char="•"/>
            </a:pPr>
            <a:r>
              <a:rPr lang="en-CA" dirty="0"/>
              <a:t> </a:t>
            </a:r>
            <a:r>
              <a:rPr lang="en-CA" dirty="0" smtClean="0"/>
              <a:t>Retrospective</a:t>
            </a:r>
            <a:endParaRPr lang="en-CA" dirty="0"/>
          </a:p>
          <a:p>
            <a:endParaRPr lang="en-CA" dirty="0"/>
          </a:p>
        </p:txBody>
      </p:sp>
      <p:pic>
        <p:nvPicPr>
          <p:cNvPr id="6" name="Picture 5"/>
          <p:cNvPicPr>
            <a:picLocks noChangeAspect="1"/>
          </p:cNvPicPr>
          <p:nvPr/>
        </p:nvPicPr>
        <p:blipFill>
          <a:blip r:embed="rId2"/>
          <a:stretch>
            <a:fillRect/>
          </a:stretch>
        </p:blipFill>
        <p:spPr>
          <a:xfrm>
            <a:off x="5356208" y="2286000"/>
            <a:ext cx="5012436" cy="3752248"/>
          </a:xfrm>
          <a:prstGeom prst="rect">
            <a:avLst/>
          </a:prstGeom>
        </p:spPr>
      </p:pic>
    </p:spTree>
    <p:extLst>
      <p:ext uri="{BB962C8B-B14F-4D97-AF65-F5344CB8AC3E}">
        <p14:creationId xmlns:p14="http://schemas.microsoft.com/office/powerpoint/2010/main" val="132670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a:t>
            </a:r>
            <a:endParaRPr lang="en-US" dirty="0"/>
          </a:p>
        </p:txBody>
      </p:sp>
      <p:sp>
        <p:nvSpPr>
          <p:cNvPr id="3" name="Content Placeholder 2"/>
          <p:cNvSpPr>
            <a:spLocks noGrp="1"/>
          </p:cNvSpPr>
          <p:nvPr>
            <p:ph idx="1"/>
          </p:nvPr>
        </p:nvSpPr>
        <p:spPr>
          <a:xfrm>
            <a:off x="1024129" y="2286000"/>
            <a:ext cx="4984786" cy="4023360"/>
          </a:xfrm>
        </p:spPr>
        <p:txBody>
          <a:bodyPr/>
          <a:lstStyle/>
          <a:p>
            <a:pPr>
              <a:buFont typeface="Arial" charset="0"/>
              <a:buChar char="•"/>
            </a:pPr>
            <a:r>
              <a:rPr lang="en-US" dirty="0" smtClean="0"/>
              <a:t> Break into sub-teams </a:t>
            </a:r>
          </a:p>
          <a:p>
            <a:pPr>
              <a:buFont typeface="Arial" charset="0"/>
              <a:buChar char="•"/>
            </a:pPr>
            <a:r>
              <a:rPr lang="en-US" dirty="0" smtClean="0"/>
              <a:t> Each sub-team sets goal for the sprint</a:t>
            </a:r>
          </a:p>
          <a:p>
            <a:pPr>
              <a:buFont typeface="Arial" charset="0"/>
              <a:buChar char="•"/>
            </a:pPr>
            <a:r>
              <a:rPr lang="en-US" dirty="0" smtClean="0"/>
              <a:t> What are we going to demo at the end of the sprint?</a:t>
            </a:r>
          </a:p>
          <a:p>
            <a:pPr>
              <a:buFont typeface="Arial" charset="0"/>
              <a:buChar char="•"/>
            </a:pPr>
            <a:r>
              <a:rPr lang="en-US" dirty="0"/>
              <a:t> </a:t>
            </a:r>
            <a:r>
              <a:rPr lang="en-US" dirty="0" smtClean="0"/>
              <a:t>Break stories into sub-tasks</a:t>
            </a:r>
          </a:p>
          <a:p>
            <a:pPr>
              <a:buFont typeface="Arial" charset="0"/>
              <a:buChar char="•"/>
            </a:pPr>
            <a:r>
              <a:rPr lang="en-US" dirty="0" smtClean="0"/>
              <a:t> Build a plan</a:t>
            </a:r>
          </a:p>
          <a:p>
            <a:pPr>
              <a:buFont typeface="Arial" charset="0"/>
              <a:buChar char="•"/>
            </a:pPr>
            <a:r>
              <a:rPr lang="en-US" dirty="0"/>
              <a:t> </a:t>
            </a:r>
            <a:r>
              <a:rPr lang="en-US" dirty="0" smtClean="0"/>
              <a:t>Show and tell to the team</a:t>
            </a:r>
            <a:endParaRPr lang="en-US" dirty="0"/>
          </a:p>
        </p:txBody>
      </p:sp>
      <p:pic>
        <p:nvPicPr>
          <p:cNvPr id="4" name="Picture 3"/>
          <p:cNvPicPr>
            <a:picLocks noChangeAspect="1"/>
          </p:cNvPicPr>
          <p:nvPr/>
        </p:nvPicPr>
        <p:blipFill>
          <a:blip r:embed="rId2"/>
          <a:stretch>
            <a:fillRect/>
          </a:stretch>
        </p:blipFill>
        <p:spPr>
          <a:xfrm>
            <a:off x="6204857" y="1635921"/>
            <a:ext cx="4963376" cy="3889666"/>
          </a:xfrm>
          <a:prstGeom prst="rect">
            <a:avLst/>
          </a:prstGeom>
        </p:spPr>
      </p:pic>
    </p:spTree>
    <p:extLst>
      <p:ext uri="{BB962C8B-B14F-4D97-AF65-F5344CB8AC3E}">
        <p14:creationId xmlns:p14="http://schemas.microsoft.com/office/powerpoint/2010/main" val="1324919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standups</a:t>
            </a:r>
            <a:endParaRPr lang="en-US" dirty="0"/>
          </a:p>
        </p:txBody>
      </p:sp>
      <p:sp>
        <p:nvSpPr>
          <p:cNvPr id="3" name="Content Placeholder 2"/>
          <p:cNvSpPr>
            <a:spLocks noGrp="1"/>
          </p:cNvSpPr>
          <p:nvPr>
            <p:ph idx="1"/>
          </p:nvPr>
        </p:nvSpPr>
        <p:spPr>
          <a:xfrm>
            <a:off x="1024128" y="2286000"/>
            <a:ext cx="4288101" cy="4023360"/>
          </a:xfrm>
        </p:spPr>
        <p:txBody>
          <a:bodyPr>
            <a:normAutofit/>
          </a:bodyPr>
          <a:lstStyle/>
          <a:p>
            <a:r>
              <a:rPr lang="en-CA" dirty="0" smtClean="0"/>
              <a:t>Each sub-team:</a:t>
            </a:r>
          </a:p>
          <a:p>
            <a:pPr>
              <a:buFont typeface="Arial" charset="0"/>
              <a:buChar char="•"/>
            </a:pPr>
            <a:r>
              <a:rPr lang="en-CA" dirty="0"/>
              <a:t> </a:t>
            </a:r>
            <a:r>
              <a:rPr lang="en-CA" dirty="0" smtClean="0"/>
              <a:t>Reiterate the demo goal</a:t>
            </a:r>
          </a:p>
          <a:p>
            <a:pPr>
              <a:buFont typeface="Arial" charset="0"/>
              <a:buChar char="•"/>
            </a:pPr>
            <a:r>
              <a:rPr lang="en-CA" dirty="0"/>
              <a:t> </a:t>
            </a:r>
            <a:r>
              <a:rPr lang="en-CA" dirty="0" smtClean="0"/>
              <a:t>Are we going to make it?  </a:t>
            </a:r>
          </a:p>
          <a:p>
            <a:pPr>
              <a:buFont typeface="Arial" charset="0"/>
              <a:buChar char="•"/>
            </a:pPr>
            <a:r>
              <a:rPr lang="en-CA" dirty="0"/>
              <a:t> </a:t>
            </a:r>
            <a:r>
              <a:rPr lang="en-CA" dirty="0" smtClean="0"/>
              <a:t>Are we worried?</a:t>
            </a:r>
          </a:p>
          <a:p>
            <a:pPr>
              <a:buFont typeface="Arial" charset="0"/>
              <a:buChar char="•"/>
            </a:pPr>
            <a:r>
              <a:rPr lang="en-CA" dirty="0"/>
              <a:t> </a:t>
            </a:r>
            <a:r>
              <a:rPr lang="en-CA" dirty="0" smtClean="0"/>
              <a:t>If we are worried, what are we going to do about it?</a:t>
            </a:r>
          </a:p>
          <a:p>
            <a:pPr>
              <a:buFont typeface="Arial" charset="0"/>
              <a:buChar char="•"/>
            </a:pPr>
            <a:r>
              <a:rPr lang="en-CA" dirty="0"/>
              <a:t> </a:t>
            </a:r>
            <a:r>
              <a:rPr lang="en-CA" dirty="0" smtClean="0"/>
              <a:t>Does anyone need help?</a:t>
            </a:r>
            <a:endParaRPr lang="en-CA" dirty="0"/>
          </a:p>
          <a:p>
            <a:endParaRPr lang="en-US" dirty="0"/>
          </a:p>
        </p:txBody>
      </p:sp>
      <p:pic>
        <p:nvPicPr>
          <p:cNvPr id="5" name="Picture 4"/>
          <p:cNvPicPr>
            <a:picLocks noChangeAspect="1"/>
          </p:cNvPicPr>
          <p:nvPr/>
        </p:nvPicPr>
        <p:blipFill>
          <a:blip r:embed="rId2"/>
          <a:stretch>
            <a:fillRect/>
          </a:stretch>
        </p:blipFill>
        <p:spPr>
          <a:xfrm>
            <a:off x="5312229" y="1559859"/>
            <a:ext cx="5653390" cy="4222376"/>
          </a:xfrm>
          <a:prstGeom prst="rect">
            <a:avLst/>
          </a:prstGeom>
        </p:spPr>
      </p:pic>
    </p:spTree>
    <p:extLst>
      <p:ext uri="{BB962C8B-B14F-4D97-AF65-F5344CB8AC3E}">
        <p14:creationId xmlns:p14="http://schemas.microsoft.com/office/powerpoint/2010/main" val="694670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Backlog grooming</a:t>
            </a:r>
            <a:endParaRPr lang="en-US" dirty="0"/>
          </a:p>
        </p:txBody>
      </p:sp>
      <p:sp>
        <p:nvSpPr>
          <p:cNvPr id="3" name="Content Placeholder 2"/>
          <p:cNvSpPr>
            <a:spLocks noGrp="1"/>
          </p:cNvSpPr>
          <p:nvPr>
            <p:ph idx="1"/>
          </p:nvPr>
        </p:nvSpPr>
        <p:spPr>
          <a:xfrm>
            <a:off x="1024128" y="2286000"/>
            <a:ext cx="2927385" cy="4023360"/>
          </a:xfrm>
        </p:spPr>
        <p:txBody>
          <a:bodyPr/>
          <a:lstStyle/>
          <a:p>
            <a:pPr>
              <a:buFont typeface="Arial" charset="0"/>
              <a:buChar char="•"/>
            </a:pPr>
            <a:r>
              <a:rPr lang="en-US" dirty="0"/>
              <a:t> </a:t>
            </a:r>
            <a:r>
              <a:rPr lang="en-US" dirty="0" smtClean="0"/>
              <a:t>Review top of backlog with stakeholders (epics)</a:t>
            </a:r>
          </a:p>
          <a:p>
            <a:pPr>
              <a:buFont typeface="Arial" charset="0"/>
              <a:buChar char="•"/>
            </a:pPr>
            <a:r>
              <a:rPr lang="en-US" dirty="0"/>
              <a:t> </a:t>
            </a:r>
            <a:r>
              <a:rPr lang="en-US" dirty="0" smtClean="0"/>
              <a:t>Is the order correct?</a:t>
            </a:r>
          </a:p>
          <a:p>
            <a:pPr>
              <a:buFont typeface="Arial" charset="0"/>
              <a:buChar char="•"/>
            </a:pPr>
            <a:r>
              <a:rPr lang="en-US" dirty="0"/>
              <a:t> </a:t>
            </a:r>
            <a:r>
              <a:rPr lang="en-US" dirty="0" smtClean="0"/>
              <a:t>Anything missing?</a:t>
            </a:r>
          </a:p>
          <a:p>
            <a:pPr>
              <a:buFont typeface="Arial" charset="0"/>
              <a:buChar char="•"/>
            </a:pPr>
            <a:r>
              <a:rPr lang="en-US" dirty="0"/>
              <a:t> </a:t>
            </a:r>
            <a:r>
              <a:rPr lang="en-US" dirty="0" smtClean="0"/>
              <a:t>Agree on focus of next sprint</a:t>
            </a:r>
            <a:endParaRPr lang="en-US" dirty="0"/>
          </a:p>
        </p:txBody>
      </p:sp>
      <p:pic>
        <p:nvPicPr>
          <p:cNvPr id="5" name="Picture 4"/>
          <p:cNvPicPr>
            <a:picLocks noChangeAspect="1"/>
          </p:cNvPicPr>
          <p:nvPr/>
        </p:nvPicPr>
        <p:blipFill>
          <a:blip r:embed="rId2"/>
          <a:stretch>
            <a:fillRect/>
          </a:stretch>
        </p:blipFill>
        <p:spPr>
          <a:xfrm>
            <a:off x="4414156" y="2602993"/>
            <a:ext cx="8539843" cy="2229516"/>
          </a:xfrm>
          <a:prstGeom prst="rect">
            <a:avLst/>
          </a:prstGeom>
        </p:spPr>
      </p:pic>
    </p:spTree>
    <p:extLst>
      <p:ext uri="{BB962C8B-B14F-4D97-AF65-F5344CB8AC3E}">
        <p14:creationId xmlns:p14="http://schemas.microsoft.com/office/powerpoint/2010/main" val="16076018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Pre-planning</a:t>
            </a:r>
            <a:endParaRPr lang="en-US" dirty="0"/>
          </a:p>
        </p:txBody>
      </p:sp>
      <p:sp>
        <p:nvSpPr>
          <p:cNvPr id="3" name="Content Placeholder 2"/>
          <p:cNvSpPr>
            <a:spLocks noGrp="1"/>
          </p:cNvSpPr>
          <p:nvPr>
            <p:ph idx="1"/>
          </p:nvPr>
        </p:nvSpPr>
        <p:spPr>
          <a:xfrm>
            <a:off x="1024129" y="2286000"/>
            <a:ext cx="4919472" cy="4023360"/>
          </a:xfrm>
        </p:spPr>
        <p:txBody>
          <a:bodyPr/>
          <a:lstStyle/>
          <a:p>
            <a:pPr>
              <a:buFont typeface="Arial" charset="0"/>
              <a:buChar char="•"/>
            </a:pPr>
            <a:r>
              <a:rPr lang="en-US" dirty="0" smtClean="0"/>
              <a:t> Flush out stories for next sprint</a:t>
            </a:r>
          </a:p>
          <a:p>
            <a:pPr>
              <a:buFont typeface="Arial" charset="0"/>
              <a:buChar char="•"/>
            </a:pPr>
            <a:r>
              <a:rPr lang="en-US" dirty="0" smtClean="0"/>
              <a:t> Stories must have acceptance criteria</a:t>
            </a:r>
          </a:p>
          <a:p>
            <a:pPr>
              <a:buFont typeface="Arial" charset="0"/>
              <a:buChar char="•"/>
            </a:pPr>
            <a:r>
              <a:rPr lang="en-US" dirty="0" smtClean="0"/>
              <a:t> Must fit in a sprint</a:t>
            </a:r>
          </a:p>
          <a:p>
            <a:pPr>
              <a:buFont typeface="Arial" charset="0"/>
              <a:buChar char="•"/>
            </a:pPr>
            <a:r>
              <a:rPr lang="en-US" dirty="0" smtClean="0"/>
              <a:t> Must be sized</a:t>
            </a:r>
          </a:p>
          <a:p>
            <a:pPr>
              <a:buFont typeface="Arial" charset="0"/>
              <a:buChar char="•"/>
            </a:pPr>
            <a:r>
              <a:rPr lang="en-US" dirty="0"/>
              <a:t> </a:t>
            </a:r>
            <a:r>
              <a:rPr lang="en-US" dirty="0" smtClean="0"/>
              <a:t>Must be able to explain it in enough detail to the rest of the team so we can size</a:t>
            </a:r>
          </a:p>
        </p:txBody>
      </p:sp>
    </p:spTree>
    <p:extLst>
      <p:ext uri="{BB962C8B-B14F-4D97-AF65-F5344CB8AC3E}">
        <p14:creationId xmlns:p14="http://schemas.microsoft.com/office/powerpoint/2010/main" val="1473034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Review</a:t>
            </a:r>
            <a:endParaRPr lang="en-US" dirty="0"/>
          </a:p>
        </p:txBody>
      </p:sp>
      <p:sp>
        <p:nvSpPr>
          <p:cNvPr id="3" name="Content Placeholder 2"/>
          <p:cNvSpPr>
            <a:spLocks noGrp="1"/>
          </p:cNvSpPr>
          <p:nvPr>
            <p:ph idx="1"/>
          </p:nvPr>
        </p:nvSpPr>
        <p:spPr>
          <a:xfrm>
            <a:off x="1024128" y="2286000"/>
            <a:ext cx="3816813" cy="4023360"/>
          </a:xfrm>
        </p:spPr>
        <p:txBody>
          <a:bodyPr/>
          <a:lstStyle/>
          <a:p>
            <a:r>
              <a:rPr lang="en-US" dirty="0" smtClean="0"/>
              <a:t>Show and tell to the team.  </a:t>
            </a:r>
          </a:p>
          <a:p>
            <a:r>
              <a:rPr lang="en-US" dirty="0" smtClean="0"/>
              <a:t>Review stories as a team to agree that they are done.</a:t>
            </a:r>
            <a:endParaRPr lang="en-US" dirty="0"/>
          </a:p>
        </p:txBody>
      </p:sp>
      <p:pic>
        <p:nvPicPr>
          <p:cNvPr id="4" name="Picture 3"/>
          <p:cNvPicPr>
            <a:picLocks noChangeAspect="1"/>
          </p:cNvPicPr>
          <p:nvPr/>
        </p:nvPicPr>
        <p:blipFill>
          <a:blip r:embed="rId2"/>
          <a:stretch>
            <a:fillRect/>
          </a:stretch>
        </p:blipFill>
        <p:spPr>
          <a:xfrm>
            <a:off x="5971146" y="2542032"/>
            <a:ext cx="4773054" cy="3026011"/>
          </a:xfrm>
          <a:prstGeom prst="rect">
            <a:avLst/>
          </a:prstGeom>
        </p:spPr>
      </p:pic>
    </p:spTree>
    <p:extLst>
      <p:ext uri="{BB962C8B-B14F-4D97-AF65-F5344CB8AC3E}">
        <p14:creationId xmlns:p14="http://schemas.microsoft.com/office/powerpoint/2010/main" val="10952075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4656</TotalTime>
  <Words>1144</Words>
  <Application>Microsoft Macintosh PowerPoint</Application>
  <PresentationFormat>Widescreen</PresentationFormat>
  <Paragraphs>163</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Tw Cen MT</vt:lpstr>
      <vt:lpstr>Tw Cen MT Condensed</vt:lpstr>
      <vt:lpstr>Wingdings 3</vt:lpstr>
      <vt:lpstr>Arial</vt:lpstr>
      <vt:lpstr>Integral</vt:lpstr>
      <vt:lpstr>Agile, Continuous Delivery and DevOps ON Qlik Sense Cloud</vt:lpstr>
      <vt:lpstr>Topics</vt:lpstr>
      <vt:lpstr>introduction</vt:lpstr>
      <vt:lpstr>How we do Agile</vt:lpstr>
      <vt:lpstr>Planning</vt:lpstr>
      <vt:lpstr>standups</vt:lpstr>
      <vt:lpstr>Backlog grooming</vt:lpstr>
      <vt:lpstr>Pre-planning</vt:lpstr>
      <vt:lpstr>Demo / Review</vt:lpstr>
      <vt:lpstr>retrospective</vt:lpstr>
      <vt:lpstr>Continuous delivery</vt:lpstr>
      <vt:lpstr>Continuous Delivery Pipeline</vt:lpstr>
      <vt:lpstr>Before Merge to Master</vt:lpstr>
      <vt:lpstr>Ready For Dev?</vt:lpstr>
      <vt:lpstr>Dev</vt:lpstr>
      <vt:lpstr>Ready For Stage?</vt:lpstr>
      <vt:lpstr>Stage</vt:lpstr>
      <vt:lpstr>Ready for Prod?</vt:lpstr>
      <vt:lpstr>Deploy To Prod</vt:lpstr>
      <vt:lpstr>Microservices</vt:lpstr>
      <vt:lpstr>Why microservices</vt:lpstr>
      <vt:lpstr>Benefit: More predictable releases</vt:lpstr>
      <vt:lpstr>Benefit: Better feedback</vt:lpstr>
      <vt:lpstr>Benefit: Flexible</vt:lpstr>
      <vt:lpstr>Feature flags</vt:lpstr>
      <vt:lpstr>Challenge: Clogging the pipeline</vt:lpstr>
      <vt:lpstr>Our approach to devops</vt:lpstr>
      <vt:lpstr>champions</vt:lpstr>
      <vt:lpstr>Champions: History</vt:lpstr>
      <vt:lpstr>Champions: what we learned</vt:lpstr>
      <vt:lpstr>Things we’ve learned</vt:lpstr>
      <vt:lpstr>When is a story done?</vt:lpstr>
      <vt:lpstr>When is a story done?</vt:lpstr>
      <vt:lpstr>Getting it working is 25% of the work</vt:lpstr>
      <vt:lpstr>Rolling 5 Beat Plan</vt:lpstr>
      <vt:lpstr>Physical Scrum Board</vt:lpstr>
      <vt:lpstr>Sprint Predictability</vt:lpstr>
      <vt:lpstr>thanks</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Jim Reed</dc:creator>
  <cp:keywords/>
  <dc:description/>
  <cp:lastModifiedBy>Jim Reed</cp:lastModifiedBy>
  <cp:revision>107</cp:revision>
  <dcterms:created xsi:type="dcterms:W3CDTF">2017-01-27T12:10:13Z</dcterms:created>
  <dcterms:modified xsi:type="dcterms:W3CDTF">2017-09-08T14:56:26Z</dcterms:modified>
  <cp:category/>
</cp:coreProperties>
</file>